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3"/>
    <p:sldId id="263" r:id="rId4"/>
    <p:sldId id="302" r:id="rId5"/>
    <p:sldId id="304" r:id="rId6"/>
    <p:sldId id="276" r:id="rId7"/>
    <p:sldId id="306" r:id="rId9"/>
    <p:sldId id="268" r:id="rId10"/>
    <p:sldId id="272" r:id="rId11"/>
    <p:sldId id="270" r:id="rId12"/>
    <p:sldId id="277" r:id="rId13"/>
    <p:sldId id="307" r:id="rId14"/>
    <p:sldId id="284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6" r:id="rId23"/>
    <p:sldId id="298" r:id="rId24"/>
    <p:sldId id="299" r:id="rId25"/>
    <p:sldId id="300" r:id="rId26"/>
    <p:sldId id="30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75" clrIdx="0"/>
  <p:cmAuthor id="2" name="Khurana, Namita" initials="KN" lastIdx="48" clrIdx="1"/>
  <p:cmAuthor id="3" name="Namita" initials="N" lastIdx="1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0" d="100"/>
          <a:sy n="60" d="100"/>
        </p:scale>
        <p:origin x="4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549BF-8F38-4AEF-A7D6-FA53F939C1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29746" y="3813288"/>
            <a:ext cx="3087669" cy="1800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571500" indent="-114300">
              <a:buFontTx/>
              <a:defRPr sz="1200">
                <a:solidFill>
                  <a:srgbClr val="FFFFFF"/>
                </a:solidFill>
              </a:defRPr>
            </a:lvl2pPr>
            <a:lvl3pPr marL="1051560" indent="-137160">
              <a:buFontTx/>
              <a:defRPr sz="1200">
                <a:solidFill>
                  <a:srgbClr val="FFFFFF"/>
                </a:solidFill>
              </a:defRPr>
            </a:lvl3pPr>
            <a:lvl4pPr marL="1524000" indent="-152400">
              <a:buFontTx/>
              <a:defRPr sz="1200">
                <a:solidFill>
                  <a:srgbClr val="FFFFFF"/>
                </a:solidFill>
              </a:defRPr>
            </a:lvl4pPr>
            <a:lvl5pPr marL="1981200" indent="-152400">
              <a:buFontTx/>
              <a:defRPr sz="1200">
                <a:solidFill>
                  <a:srgbClr val="FFFFFF"/>
                </a:solidFill>
              </a:defRPr>
            </a:lvl5pPr>
          </a:lstStyle>
          <a:p>
            <a:r>
              <a:t>Name Surname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3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7129746" y="4055931"/>
            <a:ext cx="3087670" cy="180002"/>
          </a:xfrm>
          <a:prstGeom prst="rect">
            <a:avLst/>
          </a:prstGeom>
        </p:spPr>
        <p:txBody>
          <a:bodyPr/>
          <a:lstStyle>
            <a:lvl1pPr marL="0" indent="0" defTabSz="511810">
              <a:spcBef>
                <a:spcPts val="500"/>
              </a:spcBef>
              <a:buSzTx/>
              <a:buFontTx/>
              <a:buNone/>
              <a:defRPr sz="600">
                <a:solidFill>
                  <a:srgbClr val="FFFFFF"/>
                </a:solidFill>
              </a:defRPr>
            </a:lvl1pPr>
          </a:lstStyle>
          <a:p>
            <a:r>
              <a:t>Job Title to go here</a:t>
            </a:r>
          </a:p>
        </p:txBody>
      </p:sp>
      <p:sp>
        <p:nvSpPr>
          <p:cNvPr id="94" name="Picture Placeholder 19"/>
          <p:cNvSpPr>
            <a:spLocks noGrp="1"/>
          </p:cNvSpPr>
          <p:nvPr>
            <p:ph type="pic" sz="quarter" idx="22"/>
          </p:nvPr>
        </p:nvSpPr>
        <p:spPr>
          <a:xfrm>
            <a:off x="6119819" y="3578083"/>
            <a:ext cx="778556" cy="7789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3" name="Place key message here"/>
          <p:cNvSpPr txBox="1">
            <a:spLocks noGrp="1"/>
          </p:cNvSpPr>
          <p:nvPr>
            <p:ph type="title" hasCustomPrompt="1"/>
          </p:nvPr>
        </p:nvSpPr>
        <p:spPr>
          <a:xfrm>
            <a:off x="1767838" y="2015925"/>
            <a:ext cx="8656323" cy="2826150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t>Place key message here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/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8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/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50.png"/><Relationship Id="rId7" Type="http://schemas.openxmlformats.org/officeDocument/2006/relationships/slide" Target="slide3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Relationship Id="rId3" Type="http://schemas.openxmlformats.org/officeDocument/2006/relationships/image" Target="../media/image46.jpeg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jpe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1.sv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hyperlink" Target="https://coronavirus-19-api.herokuapp.com/countries" TargetMode="External"/><Relationship Id="rId7" Type="http://schemas.openxmlformats.org/officeDocument/2006/relationships/image" Target="../media/image27.png"/><Relationship Id="rId6" Type="http://schemas.openxmlformats.org/officeDocument/2006/relationships/hyperlink" Target="https://newsapi.org/" TargetMode="External"/><Relationship Id="rId5" Type="http://schemas.openxmlformats.org/officeDocument/2006/relationships/hyperlink" Target="https://github.com/shreeratn/Mask-detection-COVID/tree/main/archive/New%20Masks%20Dataset" TargetMode="External"/><Relationship Id="rId4" Type="http://schemas.openxmlformats.org/officeDocument/2006/relationships/hyperlink" Target="https://github.com/nshomron/covidpred/blob/master/data/corona_tested_individuals_ver_006.english.csv.zip" TargetMode="External"/><Relationship Id="rId3" Type="http://schemas.openxmlformats.org/officeDocument/2006/relationships/hyperlink" Target="https://raw.githubusercontent.com/owid/covid-19-data/master/public/data/vaccinations/vaccinations.csv" TargetMode="Externa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9" Type="http://schemas.openxmlformats.org/officeDocument/2006/relationships/image" Target="../media/image37.png"/><Relationship Id="rId18" Type="http://schemas.openxmlformats.org/officeDocument/2006/relationships/image" Target="../media/image36.GIF"/><Relationship Id="rId17" Type="http://schemas.openxmlformats.org/officeDocument/2006/relationships/image" Target="../media/image35.png"/><Relationship Id="rId16" Type="http://schemas.openxmlformats.org/officeDocument/2006/relationships/image" Target="../media/image34.png"/><Relationship Id="rId15" Type="http://schemas.openxmlformats.org/officeDocument/2006/relationships/image" Target="../media/image33.GIF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jpeg"/><Relationship Id="rId11" Type="http://schemas.openxmlformats.org/officeDocument/2006/relationships/image" Target="../media/image29.GIF"/><Relationship Id="rId10" Type="http://schemas.openxmlformats.org/officeDocument/2006/relationships/hyperlink" Target="https://covid19.mathdro.id/api/" TargetMode="External"/><Relationship Id="rId1" Type="http://schemas.openxmlformats.org/officeDocument/2006/relationships/hyperlink" Target="https://raw.githubusercontent.com/owid/covid-19-data/master/public/data/vaccinations/locations.csv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17.xml"/><Relationship Id="rId8" Type="http://schemas.openxmlformats.org/officeDocument/2006/relationships/image" Target="../media/image41.png"/><Relationship Id="rId7" Type="http://schemas.openxmlformats.org/officeDocument/2006/relationships/slide" Target="slide16.xml"/><Relationship Id="rId6" Type="http://schemas.openxmlformats.org/officeDocument/2006/relationships/image" Target="../media/image40.png"/><Relationship Id="rId5" Type="http://schemas.openxmlformats.org/officeDocument/2006/relationships/slide" Target="slide15.xml"/><Relationship Id="rId4" Type="http://schemas.openxmlformats.org/officeDocument/2006/relationships/image" Target="../media/image39.png"/><Relationship Id="rId3" Type="http://schemas.openxmlformats.org/officeDocument/2006/relationships/slide" Target="slide14.xml"/><Relationship Id="rId2" Type="http://schemas.openxmlformats.org/officeDocument/2006/relationships/image" Target="../media/image38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43.png"/><Relationship Id="rId11" Type="http://schemas.openxmlformats.org/officeDocument/2006/relationships/slide" Target="slide18.xml"/><Relationship Id="rId10" Type="http://schemas.openxmlformats.org/officeDocument/2006/relationships/image" Target="../media/image42.png"/><Relationship Id="rId1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4"/>
            <a:ext cx="10972801" cy="590552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dirty="0"/>
              <a:t>ABOUT THE TEAM</a:t>
            </a:r>
            <a:endParaRPr dirty="0"/>
          </a:p>
        </p:txBody>
      </p:sp>
      <p:sp>
        <p:nvSpPr>
          <p:cNvPr id="207" name="Straight Connector 2"/>
          <p:cNvSpPr/>
          <p:nvPr/>
        </p:nvSpPr>
        <p:spPr>
          <a:xfrm>
            <a:off x="482361" y="952107"/>
            <a:ext cx="11141399" cy="1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graphicFrame>
        <p:nvGraphicFramePr>
          <p:cNvPr id="208" name="Content Placeholder 20"/>
          <p:cNvGraphicFramePr/>
          <p:nvPr/>
        </p:nvGraphicFramePr>
        <p:xfrm>
          <a:off x="340956" y="2218843"/>
          <a:ext cx="11546244" cy="44927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991192"/>
                <a:gridCol w="1907613"/>
                <a:gridCol w="2479752"/>
                <a:gridCol w="3425180"/>
                <a:gridCol w="1742507"/>
              </a:tblGrid>
              <a:tr h="529487"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300" dirty="0">
                          <a:latin typeface="Arial Black" panose="020B0A04020102020204" pitchFamily="34" charset="0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TEAM MEMBERS</a:t>
                      </a:r>
                      <a:endParaRPr sz="1300" dirty="0">
                        <a:latin typeface="Arial Black" panose="020B0A04020102020204" pitchFamily="34" charset="0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300" dirty="0">
                          <a:latin typeface="Arial Black" panose="020B0A04020102020204" pitchFamily="34" charset="0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SKILLS</a:t>
                      </a:r>
                      <a:endParaRPr sz="1300" dirty="0">
                        <a:latin typeface="Arial Black" panose="020B0A04020102020204" pitchFamily="34" charset="0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300" dirty="0">
                          <a:latin typeface="Arial Black" panose="020B0A04020102020204" pitchFamily="34" charset="0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CONTRIBUTION</a:t>
                      </a:r>
                      <a:endParaRPr sz="1300" dirty="0">
                        <a:latin typeface="Arial Black" panose="020B0A04020102020204" pitchFamily="34" charset="0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300" dirty="0">
                          <a:latin typeface="Arial Black" panose="020B0A04020102020204" pitchFamily="34" charset="0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DETAILS</a:t>
                      </a:r>
                      <a:endParaRPr sz="1300" dirty="0">
                        <a:latin typeface="Arial Black" panose="020B0A04020102020204" pitchFamily="34" charset="0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</a:tr>
              <a:tr h="961070"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r>
                        <a:rPr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Subbhashit</a:t>
                      </a:r>
                      <a:r>
                        <a:rPr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Mukherjee </a:t>
                      </a:r>
                      <a:endParaRPr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r>
                        <a:rPr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(Team Leader)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200" dirty="0">
                          <a:sym typeface="Arial" panose="020B0604020202020204"/>
                        </a:rPr>
                        <a:t>python , </a:t>
                      </a:r>
                      <a:r>
                        <a:rPr sz="1200" dirty="0" err="1">
                          <a:sym typeface="Arial" panose="020B0604020202020204"/>
                        </a:rPr>
                        <a:t>javascript</a:t>
                      </a:r>
                      <a:r>
                        <a:rPr sz="1200" dirty="0">
                          <a:sym typeface="Arial" panose="020B0604020202020204"/>
                        </a:rPr>
                        <a:t> , data </a:t>
                      </a:r>
                      <a:r>
                        <a:rPr sz="1200" dirty="0" err="1">
                          <a:sym typeface="Arial" panose="020B0604020202020204"/>
                        </a:rPr>
                        <a:t>science,machine</a:t>
                      </a:r>
                      <a:r>
                        <a:rPr sz="1200" dirty="0">
                          <a:sym typeface="Arial" panose="020B0604020202020204"/>
                        </a:rPr>
                        <a:t> learning ,</a:t>
                      </a:r>
                      <a:r>
                        <a:rPr sz="1200" dirty="0" err="1">
                          <a:sym typeface="Arial" panose="020B0604020202020204"/>
                        </a:rPr>
                        <a:t>vuejs</a:t>
                      </a:r>
                      <a:r>
                        <a:rPr sz="1200" dirty="0">
                          <a:sym typeface="Arial" panose="020B0604020202020204"/>
                        </a:rPr>
                        <a:t>, </a:t>
                      </a:r>
                      <a:r>
                        <a:rPr sz="1200" dirty="0" err="1">
                          <a:sym typeface="Arial" panose="020B0604020202020204"/>
                        </a:rPr>
                        <a:t>mysql</a:t>
                      </a:r>
                      <a:r>
                        <a:rPr sz="1200" dirty="0">
                          <a:sym typeface="Arial" panose="020B0604020202020204"/>
                        </a:rPr>
                        <a:t> ,node </a:t>
                      </a:r>
                      <a:r>
                        <a:rPr sz="1200" dirty="0" err="1">
                          <a:sym typeface="Arial" panose="020B0604020202020204"/>
                        </a:rPr>
                        <a:t>js</a:t>
                      </a:r>
                      <a:r>
                        <a:rPr sz="1200" dirty="0">
                          <a:sym typeface="Arial" panose="020B0604020202020204"/>
                        </a:rPr>
                        <a:t> ,mongo</a:t>
                      </a: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200" dirty="0">
                          <a:sym typeface="Arial" panose="020B0604020202020204"/>
                        </a:rPr>
                        <a:t>Developed </a:t>
                      </a:r>
                      <a:r>
                        <a:rPr sz="1200" b="1" dirty="0">
                          <a:sym typeface="Arial" panose="020B0604020202020204"/>
                        </a:rPr>
                        <a:t>machine learning models </a:t>
                      </a:r>
                      <a:r>
                        <a:rPr sz="1200" dirty="0">
                          <a:sym typeface="Arial" panose="020B0604020202020204"/>
                        </a:rPr>
                        <a:t>and backend support in </a:t>
                      </a:r>
                      <a:r>
                        <a:rPr sz="1200" b="1" dirty="0">
                          <a:sym typeface="Arial" panose="020B0604020202020204"/>
                        </a:rPr>
                        <a:t>python</a:t>
                      </a:r>
                      <a:r>
                        <a:rPr sz="1200" dirty="0">
                          <a:sym typeface="Arial" panose="020B0604020202020204"/>
                        </a:rPr>
                        <a:t> for data analysis.</a:t>
                      </a: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</a:tr>
              <a:tr h="93341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/>
                        </a:rPr>
                        <a:t>Shree </a:t>
                      </a:r>
                      <a:r>
                        <a:rPr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/>
                        </a:rPr>
                        <a:t>Ratn</a:t>
                      </a:r>
                      <a:endParaRPr sz="1400" b="1" dirty="0">
                        <a:latin typeface="Arial" panose="020B0604020202020204" pitchFamily="34" charset="0"/>
                        <a:ea typeface="Arial" panose="020B0604020202020204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endParaRPr sz="1200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r>
                        <a:rPr sz="1200" dirty="0"/>
                        <a:t>Python, java, machine learning, data analytics, deep learning,</a:t>
                      </a:r>
                      <a:endParaRPr sz="1200" dirty="0"/>
                    </a:p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r>
                        <a:rPr sz="1200" dirty="0"/>
                        <a:t>Android, Tableau</a:t>
                      </a:r>
                      <a:endParaRPr sz="1200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200" dirty="0">
                          <a:sym typeface="Arial" panose="020B0604020202020204"/>
                        </a:rPr>
                        <a:t>Developed live </a:t>
                      </a:r>
                      <a:r>
                        <a:rPr sz="1200" b="1" dirty="0">
                          <a:sym typeface="Arial" panose="020B0604020202020204"/>
                        </a:rPr>
                        <a:t>mask detection system </a:t>
                      </a:r>
                      <a:r>
                        <a:rPr sz="1200" dirty="0">
                          <a:sym typeface="Arial" panose="020B0604020202020204"/>
                        </a:rPr>
                        <a:t>in the project</a:t>
                      </a: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</a:tr>
              <a:tr h="110490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/>
                        </a:rPr>
                        <a:t>Tarush</a:t>
                      </a:r>
                      <a:r>
                        <a:rPr sz="14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/>
                        </a:rPr>
                        <a:t> J Reddy</a:t>
                      </a:r>
                      <a:endParaRPr sz="1400" b="1" dirty="0">
                        <a:latin typeface="Arial" panose="020B0604020202020204" pitchFamily="34" charset="0"/>
                        <a:ea typeface="Arial" panose="020B0604020202020204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200" dirty="0">
                          <a:sym typeface="Arial" panose="020B0604020202020204"/>
                        </a:rPr>
                        <a:t>Python, </a:t>
                      </a:r>
                      <a:r>
                        <a:rPr sz="1200" dirty="0" err="1">
                          <a:sym typeface="Arial" panose="020B0604020202020204"/>
                        </a:rPr>
                        <a:t>Javascript</a:t>
                      </a:r>
                      <a:r>
                        <a:rPr lang="en-IN" sz="1200" dirty="0">
                          <a:sym typeface="Arial" panose="020B0604020202020204"/>
                        </a:rPr>
                        <a:t> </a:t>
                      </a:r>
                      <a:r>
                        <a:rPr sz="1200" dirty="0">
                          <a:sym typeface="Arial" panose="020B0604020202020204"/>
                        </a:rPr>
                        <a:t>, java, Dart, </a:t>
                      </a:r>
                      <a:r>
                        <a:rPr lang="en-IN" sz="1200" dirty="0">
                          <a:sym typeface="Arial" panose="020B0604020202020204"/>
                        </a:rPr>
                        <a:t>Machine learning, AI,</a:t>
                      </a:r>
                      <a:r>
                        <a:rPr sz="1200" dirty="0">
                          <a:sym typeface="Arial" panose="020B0604020202020204"/>
                        </a:rPr>
                        <a:t> Android, Node-</a:t>
                      </a:r>
                      <a:r>
                        <a:rPr sz="1200" dirty="0" err="1">
                          <a:sym typeface="Arial" panose="020B0604020202020204"/>
                        </a:rPr>
                        <a:t>js</a:t>
                      </a:r>
                      <a:r>
                        <a:rPr lang="en-IN" sz="1200" dirty="0">
                          <a:sym typeface="Arial" panose="020B0604020202020204"/>
                        </a:rPr>
                        <a:t> </a:t>
                      </a:r>
                      <a:r>
                        <a:rPr sz="1200" dirty="0">
                          <a:sym typeface="Arial" panose="020B0604020202020204"/>
                        </a:rPr>
                        <a:t>, </a:t>
                      </a:r>
                      <a:r>
                        <a:rPr lang="en-IN" sz="1200" dirty="0">
                          <a:sym typeface="Arial" panose="020B0604020202020204"/>
                        </a:rPr>
                        <a:t> </a:t>
                      </a:r>
                      <a:r>
                        <a:rPr sz="1200" dirty="0" err="1">
                          <a:sym typeface="Arial" panose="020B0604020202020204"/>
                        </a:rPr>
                        <a:t>Mysql</a:t>
                      </a:r>
                      <a:r>
                        <a:rPr lang="en-IN" sz="1200" dirty="0">
                          <a:sym typeface="Arial" panose="020B0604020202020204"/>
                        </a:rPr>
                        <a:t> </a:t>
                      </a:r>
                      <a:r>
                        <a:rPr sz="1200" dirty="0">
                          <a:sym typeface="Arial" panose="020B0604020202020204"/>
                        </a:rPr>
                        <a:t>, Mongo, Angular, React, Vue-</a:t>
                      </a:r>
                      <a:r>
                        <a:rPr sz="1200" dirty="0" err="1">
                          <a:sym typeface="Arial" panose="020B0604020202020204"/>
                        </a:rPr>
                        <a:t>js</a:t>
                      </a:r>
                      <a:r>
                        <a:rPr lang="en-IN" sz="1200" dirty="0">
                          <a:sym typeface="Arial" panose="020B0604020202020204"/>
                        </a:rPr>
                        <a:t> </a:t>
                      </a:r>
                      <a:r>
                        <a:rPr sz="1200" dirty="0">
                          <a:sym typeface="Arial" panose="020B0604020202020204"/>
                        </a:rPr>
                        <a:t>, Typescript, Deep Learning, UI/ UX,</a:t>
                      </a:r>
                      <a:r>
                        <a:rPr lang="en-IN" sz="1200" dirty="0">
                          <a:sym typeface="Arial" panose="020B0604020202020204"/>
                        </a:rPr>
                        <a:t> </a:t>
                      </a: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200" dirty="0">
                          <a:sym typeface="Arial" panose="020B0604020202020204"/>
                        </a:rPr>
                        <a:t>Developed the </a:t>
                      </a:r>
                      <a:r>
                        <a:rPr sz="1200" b="1" dirty="0">
                          <a:sym typeface="Arial" panose="020B0604020202020204"/>
                        </a:rPr>
                        <a:t>UI</a:t>
                      </a:r>
                      <a:r>
                        <a:rPr sz="1200" dirty="0">
                          <a:sym typeface="Arial" panose="020B0604020202020204"/>
                        </a:rPr>
                        <a:t>, some part of the Machine Learning and the </a:t>
                      </a:r>
                      <a:r>
                        <a:rPr sz="1200" b="1" dirty="0">
                          <a:sym typeface="Arial" panose="020B0604020202020204"/>
                        </a:rPr>
                        <a:t>graphic part</a:t>
                      </a:r>
                      <a:r>
                        <a:rPr sz="1200" dirty="0">
                          <a:sym typeface="Arial" panose="020B0604020202020204"/>
                        </a:rPr>
                        <a:t>. </a:t>
                      </a: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200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</a:tr>
              <a:tr h="96382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/>
                        </a:rPr>
                        <a:t>Vikram Borana</a:t>
                      </a:r>
                      <a:r>
                        <a:rPr lang="en-IN" sz="14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/>
                        </a:rPr>
                        <a:t> P.</a:t>
                      </a:r>
                      <a:endParaRPr sz="1400" b="1" dirty="0">
                        <a:latin typeface="Arial" panose="020B0604020202020204" pitchFamily="34" charset="0"/>
                        <a:ea typeface="Arial" panose="020B0604020202020204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endParaRPr sz="1200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r>
                        <a:rPr lang="en-IN" sz="1200" dirty="0"/>
                        <a:t>Java , Python ,</a:t>
                      </a:r>
                      <a:r>
                        <a:rPr lang="en-IN" sz="1200" dirty="0" err="1"/>
                        <a:t>Javascript</a:t>
                      </a:r>
                      <a:r>
                        <a:rPr lang="en-IN" sz="1200" dirty="0"/>
                        <a:t> ,Data Analysis</a:t>
                      </a:r>
                      <a:endParaRPr sz="1200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r>
                        <a:rPr lang="en-IN" sz="1200" dirty="0"/>
                        <a:t>Performed </a:t>
                      </a:r>
                      <a:r>
                        <a:rPr lang="en-IN" sz="1200" b="1" dirty="0"/>
                        <a:t>web scraping</a:t>
                      </a:r>
                      <a:r>
                        <a:rPr lang="en-IN" sz="1200" dirty="0"/>
                        <a:t> and developed the </a:t>
                      </a:r>
                      <a:r>
                        <a:rPr lang="en-IN" sz="1200" b="1" dirty="0"/>
                        <a:t>UI</a:t>
                      </a:r>
                      <a:r>
                        <a:rPr lang="en-IN" sz="1200" dirty="0"/>
                        <a:t> of our website</a:t>
                      </a:r>
                      <a:endParaRPr sz="1200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pPr>
                      <a:endParaRPr sz="1200" dirty="0"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0957" y="1075705"/>
            <a:ext cx="8856511" cy="215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TEAM NAME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: </a:t>
            </a:r>
            <a:r>
              <a:rPr kumimoji="0" lang="en-I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Team 17</a:t>
            </a:r>
            <a:endParaRPr kumimoji="0" lang="en-I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lack" panose="020B0A040201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0958" y="1364671"/>
            <a:ext cx="11282802" cy="2154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PROJECT DESCRIPTION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:  </a:t>
            </a:r>
            <a:r>
              <a:rPr kumimoji="0" lang="en-US" sz="1400" b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COVIDON</a:t>
            </a:r>
            <a:r>
              <a:rPr kumimoji="0" lang="en-US" sz="14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 :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A COVID PREVENTION AND AWARENESS WEBSITE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57" y="1634483"/>
            <a:ext cx="8856511" cy="2154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TEAM DETAILS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: </a:t>
            </a:r>
            <a:r>
              <a:rPr lang="en-US" sz="1400" dirty="0">
                <a:latin typeface="Arial Black" panose="020B0A04020102020204" pitchFamily="34" charset="0"/>
              </a:rPr>
              <a:t>COLLEGE 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BMS INSTITUTE OF TECHNOLOGY, NUMBER OF MEMBERS : 4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pic>
        <p:nvPicPr>
          <p:cNvPr id="9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5800" y="2874361"/>
            <a:ext cx="780000" cy="72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Picture Placeholder 5" descr="Picture Placeholder 5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2605800" y="3800460"/>
            <a:ext cx="719999" cy="7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00" y="4921056"/>
            <a:ext cx="74999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00" y="5898061"/>
            <a:ext cx="720000" cy="720000"/>
          </a:xfrm>
          <a:prstGeom prst="rect">
            <a:avLst/>
          </a:prstGeom>
        </p:spPr>
      </p:pic>
      <p:pic>
        <p:nvPicPr>
          <p:cNvPr id="6" name="Slide Zoom 5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8544" y="2859052"/>
            <a:ext cx="1279998" cy="71999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2" name="Slide Zoom 11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8544" y="3845153"/>
            <a:ext cx="1279998" cy="71999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5" name="Slide Zoom 14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8544" y="4921056"/>
            <a:ext cx="1279998" cy="71999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7" name="Slide Zoom 16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8544" y="5898061"/>
            <a:ext cx="1279998" cy="71999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EXISTING APPS VS OUR PRODUCT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graphicFrame>
        <p:nvGraphicFramePr>
          <p:cNvPr id="5" name="Table 4"/>
          <p:cNvGraphicFramePr/>
          <p:nvPr/>
        </p:nvGraphicFramePr>
        <p:xfrm>
          <a:off x="1338777" y="1072314"/>
          <a:ext cx="9750549" cy="5443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838"/>
                <a:gridCol w="1286546"/>
                <a:gridCol w="1061238"/>
                <a:gridCol w="834039"/>
                <a:gridCol w="993246"/>
                <a:gridCol w="1267460"/>
                <a:gridCol w="1144714"/>
                <a:gridCol w="1104734"/>
                <a:gridCol w="1104734"/>
              </a:tblGrid>
              <a:tr h="11501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ICONS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COVID OVERVIEW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ABOUT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COVID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NEWS RELATED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COVID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VACCINATION DETAILS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COVID PREDICTION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DETECTION SYSTEM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TRACKING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836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  <a:p>
                      <a:pPr algn="ctr">
                        <a:buNone/>
                      </a:pPr>
                      <a:r>
                        <a:rPr lang="en-US" dirty="0"/>
                        <a:t>OUR APP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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917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  <a:p>
                      <a:pPr algn="ctr">
                        <a:buNone/>
                      </a:pPr>
                      <a:r>
                        <a:rPr lang="en-US" dirty="0"/>
                        <a:t>AROGYA SETU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836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MAHAKAVACH</a:t>
                      </a:r>
                      <a:endParaRPr lang="en-IN" sz="12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36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12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algn="ctr">
                        <a:buNone/>
                      </a:pPr>
                      <a:r>
                        <a:rPr lang="en-US" dirty="0"/>
                        <a:t>CORONA</a:t>
                      </a:r>
                      <a:endParaRPr lang="en-US" dirty="0"/>
                    </a:p>
                    <a:p>
                      <a:pPr algn="ctr">
                        <a:buNone/>
                      </a:pPr>
                      <a:r>
                        <a:rPr lang="en-US" dirty="0"/>
                        <a:t>TRACKER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8917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 algn="ctr">
                        <a:buNone/>
                      </a:pPr>
                      <a:r>
                        <a:rPr lang="en-US" dirty="0"/>
                        <a:t>KAVACH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>
                        <a:solidFill>
                          <a:schemeClr val="accent2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Graphic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1766" y="2366995"/>
            <a:ext cx="540000" cy="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6" y="3305624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6" y="4130856"/>
            <a:ext cx="540000" cy="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6" y="5753864"/>
            <a:ext cx="540000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6" y="4942360"/>
            <a:ext cx="540000" cy="540000"/>
          </a:xfrm>
          <a:prstGeom prst="rect">
            <a:avLst/>
          </a:prstGeom>
        </p:spPr>
      </p:pic>
      <p:pic>
        <p:nvPicPr>
          <p:cNvPr id="3" name="Slide Zoom 2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9326" y="98028"/>
            <a:ext cx="876767" cy="49318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1343765" y="637959"/>
            <a:ext cx="742772" cy="1692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BACK</a:t>
            </a:r>
            <a:endParaRPr kumimoji="0" lang="en-US" sz="11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CORRELATION MATRIX (COVID PREDICTION)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076965"/>
            <a:ext cx="10973519" cy="55528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DATA INFORMATION (NEWS API)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0" y="1228418"/>
            <a:ext cx="11282799" cy="5426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TAB 1 (COVID OVERVIEW)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9" y="1096710"/>
            <a:ext cx="11944562" cy="54186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TAB 2 (ABOUT)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3" y="1115643"/>
            <a:ext cx="11779334" cy="55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TAB 3 (NEWS PORTAL)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" y="1109932"/>
            <a:ext cx="12021097" cy="54727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TAB 4 (VACCINATION DETAILS)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0" y="1098270"/>
            <a:ext cx="11851040" cy="56490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TAB 5 (COVID PREDICTION SYSTEM)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7" y="1058781"/>
            <a:ext cx="11891858" cy="567889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TAB 6 (MASK DETECTION SYSTEM)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103725"/>
            <a:ext cx="11810198" cy="55762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COVID PREDICTION CODE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216663"/>
            <a:ext cx="11620500" cy="51053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6" descr="Digital rendering of a virus formation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4"/>
          <a:stretch>
            <a:fillRect/>
          </a:stretch>
        </p:blipFill>
        <p:spPr>
          <a:xfrm>
            <a:off x="340960" y="1251721"/>
            <a:ext cx="11313888" cy="54252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dirty="0"/>
              <a:t>WHAT DO WE HAVE FOR YOU TODAY</a:t>
            </a:r>
            <a:endParaRPr dirty="0"/>
          </a:p>
        </p:txBody>
      </p:sp>
      <p:sp>
        <p:nvSpPr>
          <p:cNvPr id="29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sp>
        <p:nvSpPr>
          <p:cNvPr id="299" name="Text Placeholder 3"/>
          <p:cNvSpPr txBox="1"/>
          <p:nvPr/>
        </p:nvSpPr>
        <p:spPr>
          <a:xfrm>
            <a:off x="439236" y="2167851"/>
            <a:ext cx="2788132" cy="8002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914400">
              <a:defRPr sz="1400" cap="all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What we are trying to do here</a:t>
            </a:r>
            <a:endParaRPr dirty="0"/>
          </a:p>
          <a:p>
            <a:pPr defTabSz="914400">
              <a:defRPr sz="12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Use case overview and value proposition</a:t>
            </a:r>
            <a:endParaRPr dirty="0"/>
          </a:p>
        </p:txBody>
      </p:sp>
      <p:sp>
        <p:nvSpPr>
          <p:cNvPr id="300" name="Text Placeholder 12"/>
          <p:cNvSpPr txBox="1"/>
          <p:nvPr/>
        </p:nvSpPr>
        <p:spPr>
          <a:xfrm>
            <a:off x="3537944" y="1254358"/>
            <a:ext cx="1326083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5400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02</a:t>
            </a:r>
          </a:p>
        </p:txBody>
      </p:sp>
      <p:sp>
        <p:nvSpPr>
          <p:cNvPr id="301" name="Text Placeholder 13"/>
          <p:cNvSpPr txBox="1"/>
          <p:nvPr/>
        </p:nvSpPr>
        <p:spPr>
          <a:xfrm>
            <a:off x="439237" y="1254358"/>
            <a:ext cx="1326084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5400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01</a:t>
            </a:r>
          </a:p>
        </p:txBody>
      </p:sp>
      <p:sp>
        <p:nvSpPr>
          <p:cNvPr id="302" name="Text Placeholder 15"/>
          <p:cNvSpPr txBox="1"/>
          <p:nvPr/>
        </p:nvSpPr>
        <p:spPr>
          <a:xfrm>
            <a:off x="3537944" y="3193050"/>
            <a:ext cx="1326083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5400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04</a:t>
            </a:r>
          </a:p>
        </p:txBody>
      </p:sp>
      <p:sp>
        <p:nvSpPr>
          <p:cNvPr id="303" name="Text Placeholder 16"/>
          <p:cNvSpPr txBox="1"/>
          <p:nvPr/>
        </p:nvSpPr>
        <p:spPr>
          <a:xfrm>
            <a:off x="439237" y="3193050"/>
            <a:ext cx="1326084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5400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03</a:t>
            </a:r>
          </a:p>
        </p:txBody>
      </p:sp>
      <p:sp>
        <p:nvSpPr>
          <p:cNvPr id="304" name="Text Placeholder 19"/>
          <p:cNvSpPr txBox="1"/>
          <p:nvPr/>
        </p:nvSpPr>
        <p:spPr>
          <a:xfrm>
            <a:off x="439237" y="5061065"/>
            <a:ext cx="1326084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5400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05</a:t>
            </a:r>
          </a:p>
        </p:txBody>
      </p:sp>
      <p:sp>
        <p:nvSpPr>
          <p:cNvPr id="305" name="Straight Connector 13"/>
          <p:cNvSpPr/>
          <p:nvPr/>
        </p:nvSpPr>
        <p:spPr>
          <a:xfrm>
            <a:off x="439764" y="2042287"/>
            <a:ext cx="2303468" cy="2"/>
          </a:xfrm>
          <a:prstGeom prst="line">
            <a:avLst/>
          </a:prstGeom>
          <a:ln>
            <a:solidFill>
              <a:srgbClr val="C8F5E8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306" name="Straight Connector 14"/>
          <p:cNvSpPr/>
          <p:nvPr/>
        </p:nvSpPr>
        <p:spPr>
          <a:xfrm>
            <a:off x="439764" y="3974636"/>
            <a:ext cx="2303468" cy="2"/>
          </a:xfrm>
          <a:prstGeom prst="line">
            <a:avLst/>
          </a:prstGeom>
          <a:ln>
            <a:solidFill>
              <a:srgbClr val="C8F5E8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307" name="Straight Connector 15"/>
          <p:cNvSpPr/>
          <p:nvPr/>
        </p:nvSpPr>
        <p:spPr>
          <a:xfrm>
            <a:off x="439764" y="5840817"/>
            <a:ext cx="2303468" cy="2"/>
          </a:xfrm>
          <a:prstGeom prst="line">
            <a:avLst/>
          </a:prstGeom>
          <a:ln>
            <a:solidFill>
              <a:srgbClr val="C8F5E8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308" name="Straight Connector 16"/>
          <p:cNvSpPr/>
          <p:nvPr/>
        </p:nvSpPr>
        <p:spPr>
          <a:xfrm>
            <a:off x="3533249" y="2042287"/>
            <a:ext cx="2303469" cy="2"/>
          </a:xfrm>
          <a:prstGeom prst="line">
            <a:avLst/>
          </a:prstGeom>
          <a:ln>
            <a:solidFill>
              <a:srgbClr val="C8F5E8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309" name="Straight Connector 17"/>
          <p:cNvSpPr/>
          <p:nvPr/>
        </p:nvSpPr>
        <p:spPr>
          <a:xfrm>
            <a:off x="3533249" y="3972392"/>
            <a:ext cx="2303469" cy="2"/>
          </a:xfrm>
          <a:prstGeom prst="line">
            <a:avLst/>
          </a:prstGeom>
          <a:ln>
            <a:solidFill>
              <a:srgbClr val="C8F5E8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310" name="Text Placeholder 3"/>
          <p:cNvSpPr txBox="1"/>
          <p:nvPr/>
        </p:nvSpPr>
        <p:spPr>
          <a:xfrm>
            <a:off x="3533249" y="2152761"/>
            <a:ext cx="278813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914400">
              <a:defRPr sz="1400" cap="all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How would it work</a:t>
            </a:r>
            <a:endParaRPr dirty="0"/>
          </a:p>
          <a:p>
            <a:pPr defTabSz="914400">
              <a:defRPr sz="12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A quick look at solution architecture, data requirements and approach</a:t>
            </a:r>
            <a:endParaRPr dirty="0"/>
          </a:p>
        </p:txBody>
      </p:sp>
      <p:sp>
        <p:nvSpPr>
          <p:cNvPr id="311" name="Text Placeholder 3"/>
          <p:cNvSpPr txBox="1"/>
          <p:nvPr/>
        </p:nvSpPr>
        <p:spPr>
          <a:xfrm>
            <a:off x="439236" y="4090665"/>
            <a:ext cx="2619320" cy="8002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914400">
              <a:defRPr sz="1400" cap="all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What we have created for this </a:t>
            </a:r>
            <a:r>
              <a:rPr dirty="0" err="1"/>
              <a:t>mvp</a:t>
            </a:r>
            <a:endParaRPr dirty="0"/>
          </a:p>
          <a:p>
            <a:pPr defTabSz="914400">
              <a:defRPr sz="12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Data sources, analytical modules and output</a:t>
            </a:r>
            <a:endParaRPr dirty="0"/>
          </a:p>
        </p:txBody>
      </p:sp>
      <p:sp>
        <p:nvSpPr>
          <p:cNvPr id="312" name="Text Placeholder 3"/>
          <p:cNvSpPr txBox="1"/>
          <p:nvPr/>
        </p:nvSpPr>
        <p:spPr>
          <a:xfrm>
            <a:off x="3533249" y="4090665"/>
            <a:ext cx="2788130" cy="8002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914400">
              <a:defRPr sz="1400" cap="all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What next</a:t>
            </a:r>
            <a:endParaRPr dirty="0"/>
          </a:p>
          <a:p>
            <a:pPr defTabSz="914400">
              <a:defRPr sz="1400" cap="all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endParaRPr dirty="0"/>
          </a:p>
          <a:p>
            <a:pPr defTabSz="914400">
              <a:defRPr sz="12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Exploring the possible areas of enhancement</a:t>
            </a:r>
            <a:endParaRPr dirty="0"/>
          </a:p>
        </p:txBody>
      </p:sp>
      <p:sp>
        <p:nvSpPr>
          <p:cNvPr id="313" name="Text Placeholder 3"/>
          <p:cNvSpPr txBox="1"/>
          <p:nvPr/>
        </p:nvSpPr>
        <p:spPr>
          <a:xfrm>
            <a:off x="439236" y="5966489"/>
            <a:ext cx="2788132" cy="5847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914400">
              <a:defRPr sz="1400" cap="all">
                <a:solidFill>
                  <a:srgbClr val="FFFFFF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annexure</a:t>
            </a:r>
            <a:endParaRPr dirty="0"/>
          </a:p>
          <a:p>
            <a:pPr defTabSz="914400">
              <a:defRPr sz="12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dirty="0"/>
              <a:t>Details on solution and code snippet</a:t>
            </a:r>
            <a:r>
              <a:rPr lang="en-IN" dirty="0"/>
              <a:t>S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NEWS API FETCHING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3" y="1117604"/>
            <a:ext cx="11778337" cy="54990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NEWS API FETCHING (OUTPUT)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39458" r="7841" b="13659"/>
          <a:stretch>
            <a:fillRect/>
          </a:stretch>
        </p:blipFill>
        <p:spPr>
          <a:xfrm>
            <a:off x="340960" y="1148082"/>
            <a:ext cx="11597040" cy="51409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COVID PREDICTION CODE (OUTPUT)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/>
          <a:stretch>
            <a:fillRect/>
          </a:stretch>
        </p:blipFill>
        <p:spPr>
          <a:xfrm>
            <a:off x="172996" y="1729950"/>
            <a:ext cx="11672736" cy="37564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COVID MASK PICTURE (INPUT)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4" name="Picture 3" descr="Graphical user interface, websit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40" y="1199345"/>
            <a:ext cx="7261860" cy="51394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>
            <a:normAutofit/>
          </a:bodyPr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lang="en-IN" dirty="0"/>
              <a:t>COVID MASK GRAPH (TRAINING)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pic>
        <p:nvPicPr>
          <p:cNvPr id="6" name="Picture 5" descr="Text&#10;&#10;Description automatically generated with low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1" y="1049069"/>
            <a:ext cx="11141398" cy="54662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ARE TRYING TO DO HERE</a:t>
            </a:r>
          </a:p>
        </p:txBody>
      </p:sp>
      <p:sp>
        <p:nvSpPr>
          <p:cNvPr id="316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sp>
        <p:nvSpPr>
          <p:cNvPr id="317" name="Content Placeholder 2"/>
          <p:cNvSpPr/>
          <p:nvPr/>
        </p:nvSpPr>
        <p:spPr>
          <a:xfrm>
            <a:off x="0" y="944989"/>
            <a:ext cx="2135847" cy="591301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>
            <a:pPr defTabSz="913765">
              <a:spcBef>
                <a:spcPts val="400"/>
              </a:spcBef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sp>
        <p:nvSpPr>
          <p:cNvPr id="318" name="Text Placeholder 13"/>
          <p:cNvSpPr txBox="1"/>
          <p:nvPr/>
        </p:nvSpPr>
        <p:spPr>
          <a:xfrm>
            <a:off x="55267" y="1138309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01</a:t>
            </a:r>
          </a:p>
        </p:txBody>
      </p:sp>
      <p:sp>
        <p:nvSpPr>
          <p:cNvPr id="319" name="TextBox 18"/>
          <p:cNvSpPr txBox="1"/>
          <p:nvPr/>
        </p:nvSpPr>
        <p:spPr>
          <a:xfrm>
            <a:off x="55269" y="1546272"/>
            <a:ext cx="1984545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are trying to do here</a:t>
            </a:r>
          </a:p>
        </p:txBody>
      </p:sp>
      <p:sp>
        <p:nvSpPr>
          <p:cNvPr id="320" name="Rectangle 19"/>
          <p:cNvSpPr txBox="1"/>
          <p:nvPr/>
        </p:nvSpPr>
        <p:spPr>
          <a:xfrm>
            <a:off x="212261" y="1921667"/>
            <a:ext cx="1893105" cy="472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Use case overview;  value proposition</a:t>
            </a:r>
          </a:p>
        </p:txBody>
      </p:sp>
      <p:sp>
        <p:nvSpPr>
          <p:cNvPr id="321" name="Text Placeholder 13"/>
          <p:cNvSpPr txBox="1"/>
          <p:nvPr/>
        </p:nvSpPr>
        <p:spPr>
          <a:xfrm>
            <a:off x="55267" y="2352554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02</a:t>
            </a:r>
          </a:p>
        </p:txBody>
      </p:sp>
      <p:sp>
        <p:nvSpPr>
          <p:cNvPr id="322" name="TextBox 21"/>
          <p:cNvSpPr txBox="1"/>
          <p:nvPr/>
        </p:nvSpPr>
        <p:spPr>
          <a:xfrm>
            <a:off x="55269" y="2760516"/>
            <a:ext cx="1984545" cy="215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How would it work</a:t>
            </a:r>
          </a:p>
        </p:txBody>
      </p:sp>
      <p:sp>
        <p:nvSpPr>
          <p:cNvPr id="323" name="Text Placeholder 13"/>
          <p:cNvSpPr txBox="1"/>
          <p:nvPr/>
        </p:nvSpPr>
        <p:spPr>
          <a:xfrm>
            <a:off x="55267" y="3059962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03</a:t>
            </a:r>
          </a:p>
        </p:txBody>
      </p:sp>
      <p:sp>
        <p:nvSpPr>
          <p:cNvPr id="324" name="TextBox 23"/>
          <p:cNvSpPr txBox="1"/>
          <p:nvPr/>
        </p:nvSpPr>
        <p:spPr>
          <a:xfrm>
            <a:off x="55268" y="3467925"/>
            <a:ext cx="2095819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have created for this mvp</a:t>
            </a:r>
          </a:p>
        </p:txBody>
      </p:sp>
      <p:sp>
        <p:nvSpPr>
          <p:cNvPr id="325" name="Text Placeholder 13"/>
          <p:cNvSpPr txBox="1"/>
          <p:nvPr/>
        </p:nvSpPr>
        <p:spPr>
          <a:xfrm>
            <a:off x="55267" y="3979298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04</a:t>
            </a:r>
          </a:p>
        </p:txBody>
      </p:sp>
      <p:sp>
        <p:nvSpPr>
          <p:cNvPr id="326" name="TextBox 25"/>
          <p:cNvSpPr txBox="1"/>
          <p:nvPr/>
        </p:nvSpPr>
        <p:spPr>
          <a:xfrm>
            <a:off x="55268" y="4387262"/>
            <a:ext cx="2095819" cy="215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next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1385" y="1217960"/>
            <a:ext cx="3377606" cy="2462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>
                <a:latin typeface="Arial Black" panose="020B0A04020102020204" pitchFamily="34" charset="0"/>
              </a:rPr>
              <a:t>WHAT WE HAVE CREATED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lack" panose="020B0A04020102020204" pitchFamily="34" charset="0"/>
              <a:sym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01382" y="1206104"/>
            <a:ext cx="2743200" cy="2462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HOW WOULD IT HELP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lack" panose="020B0A04020102020204" pitchFamily="34" charset="0"/>
              <a:sym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91265" y="1501804"/>
            <a:ext cx="2834640" cy="0"/>
          </a:xfrm>
          <a:prstGeom prst="line">
            <a:avLst/>
          </a:pr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 rot="5400000">
            <a:off x="4925097" y="3922235"/>
            <a:ext cx="4389120" cy="0"/>
          </a:xfrm>
          <a:prstGeom prst="line">
            <a:avLst/>
          </a:pr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2246939" y="1664463"/>
            <a:ext cx="4542540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1200" dirty="0"/>
              <a:t>With our web application , we trying to </a:t>
            </a:r>
            <a:r>
              <a:rPr lang="en-US" sz="1200" b="1" dirty="0"/>
              <a:t>spread awareness </a:t>
            </a:r>
            <a:r>
              <a:rPr lang="en-US" sz="1200" dirty="0"/>
              <a:t>and </a:t>
            </a:r>
            <a:r>
              <a:rPr lang="en-US" sz="1200" b="1" dirty="0"/>
              <a:t>provide preventive measures </a:t>
            </a:r>
            <a:r>
              <a:rPr lang="en-US" sz="1200" dirty="0"/>
              <a:t>related to corona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8754255" y="1648661"/>
            <a:ext cx="318688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1200" b="1" dirty="0"/>
              <a:t>Multiple features</a:t>
            </a:r>
            <a:r>
              <a:rPr lang="en-US" sz="1200" dirty="0"/>
              <a:t> in a single app – </a:t>
            </a:r>
            <a:r>
              <a:rPr lang="en-US" sz="1200" b="1" dirty="0"/>
              <a:t>AI powered use cases</a:t>
            </a:r>
            <a:r>
              <a:rPr lang="en-US" sz="1200" dirty="0"/>
              <a:t> (latest news, prediction system, mask detection system)</a:t>
            </a:r>
            <a:endParaRPr lang="en-US" sz="1200" dirty="0"/>
          </a:p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US" sz="1200" dirty="0"/>
          </a:p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US" sz="1200" dirty="0"/>
          </a:p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1200" dirty="0"/>
              <a:t>Highly </a:t>
            </a:r>
            <a:r>
              <a:rPr lang="en-US" sz="1200" b="1" dirty="0"/>
              <a:t>accurate</a:t>
            </a:r>
            <a:r>
              <a:rPr lang="en-US" sz="1200" dirty="0"/>
              <a:t> results </a:t>
            </a:r>
            <a:endParaRPr lang="en-US" sz="1200" dirty="0"/>
          </a:p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US" sz="1200" b="1" dirty="0"/>
          </a:p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US" sz="1200" b="1" dirty="0"/>
          </a:p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1200" b="1" dirty="0"/>
              <a:t>Inexpensive</a:t>
            </a:r>
            <a:r>
              <a:rPr lang="en-US" sz="1200" dirty="0"/>
              <a:t> solution</a:t>
            </a:r>
            <a:endParaRPr lang="en-US" sz="12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7936995" y="1501804"/>
            <a:ext cx="2834640" cy="0"/>
          </a:xfrm>
          <a:prstGeom prst="line">
            <a:avLst/>
          </a:pr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" name="Rectangle 2"/>
          <p:cNvSpPr/>
          <p:nvPr/>
        </p:nvSpPr>
        <p:spPr>
          <a:xfrm>
            <a:off x="7252937" y="3848493"/>
            <a:ext cx="46882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How is this different from existing products in the market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lide Zoom 6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810" y="4300022"/>
            <a:ext cx="3048000" cy="171450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358033" y="2562104"/>
            <a:ext cx="2415000" cy="1846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COVID OVERVIEW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lack" panose="020B0A04020102020204" pitchFamily="34" charset="0"/>
              <a:sym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8033" y="3829902"/>
            <a:ext cx="2415000" cy="1846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"/>
              </a:rPr>
              <a:t>MASK DETECTION SYSTEM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lack" panose="020B0A04020102020204" pitchFamily="34" charset="0"/>
              <a:sym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8033" y="5098133"/>
            <a:ext cx="2415000" cy="1846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 Black" panose="020B0A04020102020204" pitchFamily="34" charset="0"/>
              </a:rPr>
              <a:t>COVID PREDICTION SYSTEM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Black" panose="020B0A04020102020204" pitchFamily="34" charset="0"/>
              <a:sym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2843" y="2797265"/>
            <a:ext cx="3549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dirty="0"/>
              <a:t>Provides details related to vaccination and daily </a:t>
            </a:r>
            <a:r>
              <a:rPr lang="en-US" dirty="0" err="1"/>
              <a:t>covid</a:t>
            </a:r>
            <a:r>
              <a:rPr lang="en-US" dirty="0"/>
              <a:t> cases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22843" y="3303972"/>
            <a:ext cx="3366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/>
                <a:cs typeface="Arial" panose="020B0604020202020204"/>
              </a:rPr>
              <a:t>Provides news related to </a:t>
            </a:r>
            <a:r>
              <a:rPr lang="en-US" sz="1200" dirty="0" err="1">
                <a:latin typeface="Arial" panose="020B0604020202020204"/>
                <a:cs typeface="Arial" panose="020B0604020202020204"/>
              </a:rPr>
              <a:t>covid</a:t>
            </a:r>
            <a:r>
              <a:rPr lang="en-US" sz="1200" dirty="0">
                <a:latin typeface="Arial" panose="020B0604020202020204"/>
                <a:cs typeface="Arial" panose="020B0604020202020204"/>
              </a:rPr>
              <a:t> from all over the world</a:t>
            </a:r>
            <a:endParaRPr lang="en-US"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2844" y="4069190"/>
            <a:ext cx="2841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/>
                <a:cs typeface="Arial" panose="020B0604020202020204"/>
              </a:rPr>
              <a:t>Helps detecting if a person is wearing mask properly or not.</a:t>
            </a:r>
            <a:endParaRPr lang="en-US"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22844" y="5352114"/>
            <a:ext cx="2841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/>
                <a:cs typeface="Arial" panose="020B0604020202020204"/>
              </a:rPr>
              <a:t>Helps predicting if a person is </a:t>
            </a:r>
            <a:r>
              <a:rPr lang="en-US" sz="1200" dirty="0" err="1">
                <a:latin typeface="Arial" panose="020B0604020202020204"/>
                <a:cs typeface="Arial" panose="020B0604020202020204"/>
              </a:rPr>
              <a:t>Covid</a:t>
            </a:r>
            <a:r>
              <a:rPr lang="en-US" sz="1200" dirty="0">
                <a:latin typeface="Arial" panose="020B0604020202020204"/>
                <a:cs typeface="Arial" panose="020B0604020202020204"/>
              </a:rPr>
              <a:t> positive or not</a:t>
            </a:r>
            <a:endParaRPr lang="en-US" sz="12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2" name="Group 66"/>
          <p:cNvGrpSpPr>
            <a:grpSpLocks noChangeAspect="1"/>
          </p:cNvGrpSpPr>
          <p:nvPr/>
        </p:nvGrpSpPr>
        <p:grpSpPr bwMode="auto">
          <a:xfrm>
            <a:off x="7936994" y="1729289"/>
            <a:ext cx="289768" cy="365760"/>
            <a:chOff x="2672" y="1889"/>
            <a:chExt cx="347" cy="438"/>
          </a:xfrm>
          <a:solidFill>
            <a:schemeClr val="tx2"/>
          </a:solidFill>
        </p:grpSpPr>
        <p:sp>
          <p:nvSpPr>
            <p:cNvPr id="43" name="Freeform 67"/>
            <p:cNvSpPr/>
            <p:nvPr/>
          </p:nvSpPr>
          <p:spPr bwMode="auto">
            <a:xfrm>
              <a:off x="2791" y="2254"/>
              <a:ext cx="109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44" name="Freeform 68"/>
            <p:cNvSpPr/>
            <p:nvPr/>
          </p:nvSpPr>
          <p:spPr bwMode="auto">
            <a:xfrm>
              <a:off x="2791" y="2291"/>
              <a:ext cx="109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45" name="Freeform 69"/>
            <p:cNvSpPr/>
            <p:nvPr/>
          </p:nvSpPr>
          <p:spPr bwMode="auto">
            <a:xfrm>
              <a:off x="2836" y="2291"/>
              <a:ext cx="19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1"/>
                    <a:pt x="9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46" name="Freeform 70"/>
            <p:cNvSpPr>
              <a:spLocks noEditPoints="1"/>
            </p:cNvSpPr>
            <p:nvPr/>
          </p:nvSpPr>
          <p:spPr bwMode="auto">
            <a:xfrm>
              <a:off x="2672" y="1889"/>
              <a:ext cx="347" cy="347"/>
            </a:xfrm>
            <a:custGeom>
              <a:avLst/>
              <a:gdLst>
                <a:gd name="T0" fmla="*/ 144 w 228"/>
                <a:gd name="T1" fmla="*/ 228 h 228"/>
                <a:gd name="T2" fmla="*/ 84 w 228"/>
                <a:gd name="T3" fmla="*/ 228 h 228"/>
                <a:gd name="T4" fmla="*/ 78 w 228"/>
                <a:gd name="T5" fmla="*/ 222 h 228"/>
                <a:gd name="T6" fmla="*/ 78 w 228"/>
                <a:gd name="T7" fmla="*/ 210 h 228"/>
                <a:gd name="T8" fmla="*/ 0 w 228"/>
                <a:gd name="T9" fmla="*/ 108 h 228"/>
                <a:gd name="T10" fmla="*/ 114 w 228"/>
                <a:gd name="T11" fmla="*/ 0 h 228"/>
                <a:gd name="T12" fmla="*/ 228 w 228"/>
                <a:gd name="T13" fmla="*/ 108 h 228"/>
                <a:gd name="T14" fmla="*/ 150 w 228"/>
                <a:gd name="T15" fmla="*/ 210 h 228"/>
                <a:gd name="T16" fmla="*/ 150 w 228"/>
                <a:gd name="T17" fmla="*/ 222 h 228"/>
                <a:gd name="T18" fmla="*/ 144 w 228"/>
                <a:gd name="T19" fmla="*/ 228 h 228"/>
                <a:gd name="T20" fmla="*/ 90 w 228"/>
                <a:gd name="T21" fmla="*/ 216 h 228"/>
                <a:gd name="T22" fmla="*/ 138 w 228"/>
                <a:gd name="T23" fmla="*/ 216 h 228"/>
                <a:gd name="T24" fmla="*/ 138 w 228"/>
                <a:gd name="T25" fmla="*/ 206 h 228"/>
                <a:gd name="T26" fmla="*/ 142 w 228"/>
                <a:gd name="T27" fmla="*/ 200 h 228"/>
                <a:gd name="T28" fmla="*/ 216 w 228"/>
                <a:gd name="T29" fmla="*/ 108 h 228"/>
                <a:gd name="T30" fmla="*/ 114 w 228"/>
                <a:gd name="T31" fmla="*/ 12 h 228"/>
                <a:gd name="T32" fmla="*/ 12 w 228"/>
                <a:gd name="T33" fmla="*/ 108 h 228"/>
                <a:gd name="T34" fmla="*/ 86 w 228"/>
                <a:gd name="T35" fmla="*/ 200 h 228"/>
                <a:gd name="T36" fmla="*/ 90 w 228"/>
                <a:gd name="T37" fmla="*/ 206 h 228"/>
                <a:gd name="T38" fmla="*/ 90 w 228"/>
                <a:gd name="T39" fmla="*/ 21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8" h="228">
                  <a:moveTo>
                    <a:pt x="144" y="228"/>
                  </a:moveTo>
                  <a:cubicBezTo>
                    <a:pt x="84" y="228"/>
                    <a:pt x="84" y="228"/>
                    <a:pt x="84" y="228"/>
                  </a:cubicBezTo>
                  <a:cubicBezTo>
                    <a:pt x="81" y="228"/>
                    <a:pt x="78" y="225"/>
                    <a:pt x="78" y="222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32" y="196"/>
                    <a:pt x="0" y="154"/>
                    <a:pt x="0" y="108"/>
                  </a:cubicBezTo>
                  <a:cubicBezTo>
                    <a:pt x="0" y="48"/>
                    <a:pt x="51" y="0"/>
                    <a:pt x="114" y="0"/>
                  </a:cubicBezTo>
                  <a:cubicBezTo>
                    <a:pt x="177" y="0"/>
                    <a:pt x="228" y="48"/>
                    <a:pt x="228" y="108"/>
                  </a:cubicBezTo>
                  <a:cubicBezTo>
                    <a:pt x="228" y="154"/>
                    <a:pt x="196" y="196"/>
                    <a:pt x="150" y="210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5"/>
                    <a:pt x="147" y="228"/>
                    <a:pt x="144" y="228"/>
                  </a:cubicBezTo>
                  <a:close/>
                  <a:moveTo>
                    <a:pt x="90" y="216"/>
                  </a:moveTo>
                  <a:cubicBezTo>
                    <a:pt x="138" y="216"/>
                    <a:pt x="138" y="216"/>
                    <a:pt x="138" y="216"/>
                  </a:cubicBezTo>
                  <a:cubicBezTo>
                    <a:pt x="138" y="206"/>
                    <a:pt x="138" y="206"/>
                    <a:pt x="138" y="206"/>
                  </a:cubicBezTo>
                  <a:cubicBezTo>
                    <a:pt x="138" y="203"/>
                    <a:pt x="140" y="201"/>
                    <a:pt x="142" y="200"/>
                  </a:cubicBezTo>
                  <a:cubicBezTo>
                    <a:pt x="186" y="188"/>
                    <a:pt x="216" y="150"/>
                    <a:pt x="216" y="108"/>
                  </a:cubicBezTo>
                  <a:cubicBezTo>
                    <a:pt x="216" y="55"/>
                    <a:pt x="170" y="12"/>
                    <a:pt x="114" y="12"/>
                  </a:cubicBezTo>
                  <a:cubicBezTo>
                    <a:pt x="58" y="12"/>
                    <a:pt x="12" y="55"/>
                    <a:pt x="12" y="108"/>
                  </a:cubicBezTo>
                  <a:cubicBezTo>
                    <a:pt x="12" y="150"/>
                    <a:pt x="42" y="188"/>
                    <a:pt x="86" y="200"/>
                  </a:cubicBezTo>
                  <a:cubicBezTo>
                    <a:pt x="88" y="201"/>
                    <a:pt x="90" y="203"/>
                    <a:pt x="90" y="206"/>
                  </a:cubicBezTo>
                  <a:lnTo>
                    <a:pt x="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47" name="Freeform 71"/>
            <p:cNvSpPr/>
            <p:nvPr/>
          </p:nvSpPr>
          <p:spPr bwMode="auto">
            <a:xfrm>
              <a:off x="2800" y="1968"/>
              <a:ext cx="93" cy="167"/>
            </a:xfrm>
            <a:custGeom>
              <a:avLst/>
              <a:gdLst>
                <a:gd name="T0" fmla="*/ 30 w 61"/>
                <a:gd name="T1" fmla="*/ 110 h 110"/>
                <a:gd name="T2" fmla="*/ 0 w 61"/>
                <a:gd name="T3" fmla="*/ 80 h 110"/>
                <a:gd name="T4" fmla="*/ 6 w 61"/>
                <a:gd name="T5" fmla="*/ 74 h 110"/>
                <a:gd name="T6" fmla="*/ 12 w 61"/>
                <a:gd name="T7" fmla="*/ 80 h 110"/>
                <a:gd name="T8" fmla="*/ 30 w 61"/>
                <a:gd name="T9" fmla="*/ 98 h 110"/>
                <a:gd name="T10" fmla="*/ 49 w 61"/>
                <a:gd name="T11" fmla="*/ 80 h 110"/>
                <a:gd name="T12" fmla="*/ 30 w 61"/>
                <a:gd name="T13" fmla="*/ 61 h 110"/>
                <a:gd name="T14" fmla="*/ 0 w 61"/>
                <a:gd name="T15" fmla="*/ 31 h 110"/>
                <a:gd name="T16" fmla="*/ 30 w 61"/>
                <a:gd name="T17" fmla="*/ 0 h 110"/>
                <a:gd name="T18" fmla="*/ 61 w 61"/>
                <a:gd name="T19" fmla="*/ 31 h 110"/>
                <a:gd name="T20" fmla="*/ 55 w 61"/>
                <a:gd name="T21" fmla="*/ 37 h 110"/>
                <a:gd name="T22" fmla="*/ 49 w 61"/>
                <a:gd name="T23" fmla="*/ 31 h 110"/>
                <a:gd name="T24" fmla="*/ 30 w 61"/>
                <a:gd name="T25" fmla="*/ 12 h 110"/>
                <a:gd name="T26" fmla="*/ 12 w 61"/>
                <a:gd name="T27" fmla="*/ 31 h 110"/>
                <a:gd name="T28" fmla="*/ 30 w 61"/>
                <a:gd name="T29" fmla="*/ 49 h 110"/>
                <a:gd name="T30" fmla="*/ 61 w 61"/>
                <a:gd name="T31" fmla="*/ 80 h 110"/>
                <a:gd name="T32" fmla="*/ 30 w 61"/>
                <a:gd name="T3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110">
                  <a:moveTo>
                    <a:pt x="30" y="110"/>
                  </a:moveTo>
                  <a:cubicBezTo>
                    <a:pt x="13" y="110"/>
                    <a:pt x="0" y="96"/>
                    <a:pt x="0" y="80"/>
                  </a:cubicBezTo>
                  <a:cubicBezTo>
                    <a:pt x="0" y="76"/>
                    <a:pt x="2" y="74"/>
                    <a:pt x="6" y="74"/>
                  </a:cubicBezTo>
                  <a:cubicBezTo>
                    <a:pt x="9" y="74"/>
                    <a:pt x="12" y="76"/>
                    <a:pt x="12" y="80"/>
                  </a:cubicBezTo>
                  <a:cubicBezTo>
                    <a:pt x="12" y="90"/>
                    <a:pt x="20" y="98"/>
                    <a:pt x="30" y="98"/>
                  </a:cubicBezTo>
                  <a:cubicBezTo>
                    <a:pt x="40" y="98"/>
                    <a:pt x="49" y="90"/>
                    <a:pt x="49" y="80"/>
                  </a:cubicBezTo>
                  <a:cubicBezTo>
                    <a:pt x="49" y="69"/>
                    <a:pt x="40" y="61"/>
                    <a:pt x="30" y="61"/>
                  </a:cubicBezTo>
                  <a:cubicBezTo>
                    <a:pt x="13" y="61"/>
                    <a:pt x="0" y="47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34"/>
                    <a:pt x="58" y="37"/>
                    <a:pt x="55" y="37"/>
                  </a:cubicBezTo>
                  <a:cubicBezTo>
                    <a:pt x="51" y="37"/>
                    <a:pt x="49" y="34"/>
                    <a:pt x="49" y="31"/>
                  </a:cubicBezTo>
                  <a:cubicBezTo>
                    <a:pt x="49" y="20"/>
                    <a:pt x="40" y="12"/>
                    <a:pt x="30" y="12"/>
                  </a:cubicBezTo>
                  <a:cubicBezTo>
                    <a:pt x="20" y="12"/>
                    <a:pt x="12" y="20"/>
                    <a:pt x="12" y="31"/>
                  </a:cubicBezTo>
                  <a:cubicBezTo>
                    <a:pt x="12" y="41"/>
                    <a:pt x="20" y="49"/>
                    <a:pt x="30" y="49"/>
                  </a:cubicBezTo>
                  <a:cubicBezTo>
                    <a:pt x="47" y="49"/>
                    <a:pt x="61" y="63"/>
                    <a:pt x="61" y="80"/>
                  </a:cubicBezTo>
                  <a:cubicBezTo>
                    <a:pt x="61" y="96"/>
                    <a:pt x="47" y="110"/>
                    <a:pt x="30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48" name="Freeform 72"/>
            <p:cNvSpPr/>
            <p:nvPr/>
          </p:nvSpPr>
          <p:spPr bwMode="auto">
            <a:xfrm>
              <a:off x="2836" y="2117"/>
              <a:ext cx="19" cy="44"/>
            </a:xfrm>
            <a:custGeom>
              <a:avLst/>
              <a:gdLst>
                <a:gd name="T0" fmla="*/ 6 w 12"/>
                <a:gd name="T1" fmla="*/ 29 h 29"/>
                <a:gd name="T2" fmla="*/ 0 w 12"/>
                <a:gd name="T3" fmla="*/ 23 h 29"/>
                <a:gd name="T4" fmla="*/ 0 w 12"/>
                <a:gd name="T5" fmla="*/ 6 h 29"/>
                <a:gd name="T6" fmla="*/ 6 w 12"/>
                <a:gd name="T7" fmla="*/ 0 h 29"/>
                <a:gd name="T8" fmla="*/ 12 w 12"/>
                <a:gd name="T9" fmla="*/ 6 h 29"/>
                <a:gd name="T10" fmla="*/ 12 w 12"/>
                <a:gd name="T11" fmla="*/ 23 h 29"/>
                <a:gd name="T12" fmla="*/ 6 w 1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3" y="29"/>
                    <a:pt x="0" y="26"/>
                    <a:pt x="0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9" y="29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49" name="Freeform 73"/>
            <p:cNvSpPr/>
            <p:nvPr/>
          </p:nvSpPr>
          <p:spPr bwMode="auto">
            <a:xfrm>
              <a:off x="2836" y="1943"/>
              <a:ext cx="19" cy="43"/>
            </a:xfrm>
            <a:custGeom>
              <a:avLst/>
              <a:gdLst>
                <a:gd name="T0" fmla="*/ 6 w 12"/>
                <a:gd name="T1" fmla="*/ 28 h 28"/>
                <a:gd name="T2" fmla="*/ 0 w 12"/>
                <a:gd name="T3" fmla="*/ 22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2 h 28"/>
                <a:gd name="T12" fmla="*/ 6 w 1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6" y="28"/>
                  </a:move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9" y="28"/>
                    <a:pt x="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</p:grpSp>
      <p:grpSp>
        <p:nvGrpSpPr>
          <p:cNvPr id="58" name="Group 143"/>
          <p:cNvGrpSpPr>
            <a:grpSpLocks noChangeAspect="1"/>
          </p:cNvGrpSpPr>
          <p:nvPr/>
        </p:nvGrpSpPr>
        <p:grpSpPr bwMode="auto">
          <a:xfrm>
            <a:off x="7922004" y="2409424"/>
            <a:ext cx="456155" cy="457200"/>
            <a:chOff x="5691" y="3177"/>
            <a:chExt cx="437" cy="438"/>
          </a:xfrm>
          <a:solidFill>
            <a:schemeClr val="tx2"/>
          </a:solidFill>
        </p:grpSpPr>
        <p:sp>
          <p:nvSpPr>
            <p:cNvPr id="59" name="Freeform 144"/>
            <p:cNvSpPr/>
            <p:nvPr/>
          </p:nvSpPr>
          <p:spPr bwMode="auto">
            <a:xfrm>
              <a:off x="5691" y="3177"/>
              <a:ext cx="328" cy="237"/>
            </a:xfrm>
            <a:custGeom>
              <a:avLst/>
              <a:gdLst>
                <a:gd name="T0" fmla="*/ 138 w 216"/>
                <a:gd name="T1" fmla="*/ 156 h 156"/>
                <a:gd name="T2" fmla="*/ 30 w 216"/>
                <a:gd name="T3" fmla="*/ 156 h 156"/>
                <a:gd name="T4" fmla="*/ 0 w 216"/>
                <a:gd name="T5" fmla="*/ 126 h 156"/>
                <a:gd name="T6" fmla="*/ 0 w 216"/>
                <a:gd name="T7" fmla="*/ 30 h 156"/>
                <a:gd name="T8" fmla="*/ 30 w 216"/>
                <a:gd name="T9" fmla="*/ 0 h 156"/>
                <a:gd name="T10" fmla="*/ 186 w 216"/>
                <a:gd name="T11" fmla="*/ 0 h 156"/>
                <a:gd name="T12" fmla="*/ 216 w 216"/>
                <a:gd name="T13" fmla="*/ 30 h 156"/>
                <a:gd name="T14" fmla="*/ 216 w 216"/>
                <a:gd name="T15" fmla="*/ 78 h 156"/>
                <a:gd name="T16" fmla="*/ 210 w 216"/>
                <a:gd name="T17" fmla="*/ 84 h 156"/>
                <a:gd name="T18" fmla="*/ 204 w 216"/>
                <a:gd name="T19" fmla="*/ 78 h 156"/>
                <a:gd name="T20" fmla="*/ 204 w 216"/>
                <a:gd name="T21" fmla="*/ 30 h 156"/>
                <a:gd name="T22" fmla="*/ 186 w 216"/>
                <a:gd name="T23" fmla="*/ 12 h 156"/>
                <a:gd name="T24" fmla="*/ 30 w 216"/>
                <a:gd name="T25" fmla="*/ 12 h 156"/>
                <a:gd name="T26" fmla="*/ 12 w 216"/>
                <a:gd name="T27" fmla="*/ 30 h 156"/>
                <a:gd name="T28" fmla="*/ 12 w 216"/>
                <a:gd name="T29" fmla="*/ 126 h 156"/>
                <a:gd name="T30" fmla="*/ 30 w 216"/>
                <a:gd name="T31" fmla="*/ 144 h 156"/>
                <a:gd name="T32" fmla="*/ 138 w 216"/>
                <a:gd name="T33" fmla="*/ 144 h 156"/>
                <a:gd name="T34" fmla="*/ 144 w 216"/>
                <a:gd name="T35" fmla="*/ 150 h 156"/>
                <a:gd name="T36" fmla="*/ 138 w 216"/>
                <a:gd name="T3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156">
                  <a:moveTo>
                    <a:pt x="138" y="156"/>
                  </a:moveTo>
                  <a:cubicBezTo>
                    <a:pt x="30" y="156"/>
                    <a:pt x="30" y="156"/>
                    <a:pt x="30" y="156"/>
                  </a:cubicBezTo>
                  <a:cubicBezTo>
                    <a:pt x="14" y="156"/>
                    <a:pt x="0" y="143"/>
                    <a:pt x="0" y="12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02" y="0"/>
                    <a:pt x="216" y="14"/>
                    <a:pt x="216" y="30"/>
                  </a:cubicBezTo>
                  <a:cubicBezTo>
                    <a:pt x="216" y="78"/>
                    <a:pt x="216" y="78"/>
                    <a:pt x="216" y="78"/>
                  </a:cubicBezTo>
                  <a:cubicBezTo>
                    <a:pt x="216" y="82"/>
                    <a:pt x="213" y="84"/>
                    <a:pt x="210" y="84"/>
                  </a:cubicBezTo>
                  <a:cubicBezTo>
                    <a:pt x="207" y="84"/>
                    <a:pt x="204" y="82"/>
                    <a:pt x="204" y="78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20"/>
                    <a:pt x="196" y="12"/>
                    <a:pt x="18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0" y="12"/>
                    <a:pt x="12" y="20"/>
                    <a:pt x="12" y="30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2" y="136"/>
                    <a:pt x="20" y="144"/>
                    <a:pt x="30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41" y="144"/>
                    <a:pt x="144" y="147"/>
                    <a:pt x="144" y="150"/>
                  </a:cubicBezTo>
                  <a:cubicBezTo>
                    <a:pt x="144" y="154"/>
                    <a:pt x="141" y="156"/>
                    <a:pt x="138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60" name="Freeform 145"/>
            <p:cNvSpPr/>
            <p:nvPr/>
          </p:nvSpPr>
          <p:spPr bwMode="auto">
            <a:xfrm>
              <a:off x="5691" y="3232"/>
              <a:ext cx="328" cy="18"/>
            </a:xfrm>
            <a:custGeom>
              <a:avLst/>
              <a:gdLst>
                <a:gd name="T0" fmla="*/ 210 w 216"/>
                <a:gd name="T1" fmla="*/ 12 h 12"/>
                <a:gd name="T2" fmla="*/ 6 w 216"/>
                <a:gd name="T3" fmla="*/ 12 h 12"/>
                <a:gd name="T4" fmla="*/ 0 w 216"/>
                <a:gd name="T5" fmla="*/ 6 h 12"/>
                <a:gd name="T6" fmla="*/ 6 w 216"/>
                <a:gd name="T7" fmla="*/ 0 h 12"/>
                <a:gd name="T8" fmla="*/ 210 w 216"/>
                <a:gd name="T9" fmla="*/ 0 h 12"/>
                <a:gd name="T10" fmla="*/ 216 w 216"/>
                <a:gd name="T11" fmla="*/ 6 h 12"/>
                <a:gd name="T12" fmla="*/ 210 w 21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2">
                  <a:moveTo>
                    <a:pt x="21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3" y="0"/>
                    <a:pt x="216" y="3"/>
                    <a:pt x="216" y="6"/>
                  </a:cubicBezTo>
                  <a:cubicBezTo>
                    <a:pt x="216" y="10"/>
                    <a:pt x="213" y="12"/>
                    <a:pt x="2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61" name="Freeform 146"/>
            <p:cNvSpPr/>
            <p:nvPr/>
          </p:nvSpPr>
          <p:spPr bwMode="auto">
            <a:xfrm>
              <a:off x="5745" y="3268"/>
              <a:ext cx="110" cy="19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10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62" name="Freeform 147"/>
            <p:cNvSpPr/>
            <p:nvPr/>
          </p:nvSpPr>
          <p:spPr bwMode="auto">
            <a:xfrm>
              <a:off x="5928" y="3268"/>
              <a:ext cx="54" cy="19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3"/>
                    <a:pt x="36" y="6"/>
                  </a:cubicBezTo>
                  <a:cubicBezTo>
                    <a:pt x="36" y="10"/>
                    <a:pt x="33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63" name="Freeform 148"/>
            <p:cNvSpPr/>
            <p:nvPr/>
          </p:nvSpPr>
          <p:spPr bwMode="auto">
            <a:xfrm>
              <a:off x="5745" y="3305"/>
              <a:ext cx="73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64" name="Freeform 149"/>
            <p:cNvSpPr>
              <a:spLocks noEditPoints="1"/>
            </p:cNvSpPr>
            <p:nvPr/>
          </p:nvSpPr>
          <p:spPr bwMode="auto">
            <a:xfrm>
              <a:off x="5891" y="3378"/>
              <a:ext cx="237" cy="237"/>
            </a:xfrm>
            <a:custGeom>
              <a:avLst/>
              <a:gdLst>
                <a:gd name="T0" fmla="*/ 78 w 156"/>
                <a:gd name="T1" fmla="*/ 156 h 156"/>
                <a:gd name="T2" fmla="*/ 0 w 156"/>
                <a:gd name="T3" fmla="*/ 78 h 156"/>
                <a:gd name="T4" fmla="*/ 78 w 156"/>
                <a:gd name="T5" fmla="*/ 0 h 156"/>
                <a:gd name="T6" fmla="*/ 156 w 156"/>
                <a:gd name="T7" fmla="*/ 78 h 156"/>
                <a:gd name="T8" fmla="*/ 78 w 156"/>
                <a:gd name="T9" fmla="*/ 156 h 156"/>
                <a:gd name="T10" fmla="*/ 78 w 156"/>
                <a:gd name="T11" fmla="*/ 12 h 156"/>
                <a:gd name="T12" fmla="*/ 12 w 156"/>
                <a:gd name="T13" fmla="*/ 78 h 156"/>
                <a:gd name="T14" fmla="*/ 78 w 156"/>
                <a:gd name="T15" fmla="*/ 144 h 156"/>
                <a:gd name="T16" fmla="*/ 144 w 156"/>
                <a:gd name="T17" fmla="*/ 78 h 156"/>
                <a:gd name="T18" fmla="*/ 78 w 156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1" y="0"/>
                    <a:pt x="156" y="35"/>
                    <a:pt x="156" y="78"/>
                  </a:cubicBezTo>
                  <a:cubicBezTo>
                    <a:pt x="156" y="121"/>
                    <a:pt x="121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2"/>
                    <a:pt x="12" y="78"/>
                  </a:cubicBezTo>
                  <a:cubicBezTo>
                    <a:pt x="12" y="115"/>
                    <a:pt x="42" y="144"/>
                    <a:pt x="78" y="144"/>
                  </a:cubicBezTo>
                  <a:cubicBezTo>
                    <a:pt x="114" y="144"/>
                    <a:pt x="144" y="115"/>
                    <a:pt x="144" y="78"/>
                  </a:cubicBezTo>
                  <a:cubicBezTo>
                    <a:pt x="144" y="42"/>
                    <a:pt x="114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  <p:sp>
          <p:nvSpPr>
            <p:cNvPr id="65" name="Freeform 150"/>
            <p:cNvSpPr/>
            <p:nvPr/>
          </p:nvSpPr>
          <p:spPr bwMode="auto">
            <a:xfrm>
              <a:off x="5944" y="3460"/>
              <a:ext cx="131" cy="88"/>
            </a:xfrm>
            <a:custGeom>
              <a:avLst/>
              <a:gdLst>
                <a:gd name="T0" fmla="*/ 37 w 86"/>
                <a:gd name="T1" fmla="*/ 58 h 58"/>
                <a:gd name="T2" fmla="*/ 33 w 86"/>
                <a:gd name="T3" fmla="*/ 57 h 58"/>
                <a:gd name="T4" fmla="*/ 3 w 86"/>
                <a:gd name="T5" fmla="*/ 27 h 58"/>
                <a:gd name="T6" fmla="*/ 3 w 86"/>
                <a:gd name="T7" fmla="*/ 18 h 58"/>
                <a:gd name="T8" fmla="*/ 11 w 86"/>
                <a:gd name="T9" fmla="*/ 18 h 58"/>
                <a:gd name="T10" fmla="*/ 37 w 86"/>
                <a:gd name="T11" fmla="*/ 44 h 58"/>
                <a:gd name="T12" fmla="*/ 74 w 86"/>
                <a:gd name="T13" fmla="*/ 2 h 58"/>
                <a:gd name="T14" fmla="*/ 83 w 86"/>
                <a:gd name="T15" fmla="*/ 2 h 58"/>
                <a:gd name="T16" fmla="*/ 83 w 86"/>
                <a:gd name="T17" fmla="*/ 10 h 58"/>
                <a:gd name="T18" fmla="*/ 41 w 86"/>
                <a:gd name="T19" fmla="*/ 56 h 58"/>
                <a:gd name="T20" fmla="*/ 37 w 86"/>
                <a:gd name="T21" fmla="*/ 58 h 58"/>
                <a:gd name="T22" fmla="*/ 37 w 86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8">
                  <a:moveTo>
                    <a:pt x="37" y="58"/>
                  </a:moveTo>
                  <a:cubicBezTo>
                    <a:pt x="35" y="58"/>
                    <a:pt x="34" y="58"/>
                    <a:pt x="33" y="5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4"/>
                    <a:pt x="0" y="20"/>
                    <a:pt x="3" y="18"/>
                  </a:cubicBezTo>
                  <a:cubicBezTo>
                    <a:pt x="5" y="16"/>
                    <a:pt x="9" y="16"/>
                    <a:pt x="11" y="18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7" y="0"/>
                    <a:pt x="81" y="0"/>
                    <a:pt x="83" y="2"/>
                  </a:cubicBezTo>
                  <a:cubicBezTo>
                    <a:pt x="85" y="4"/>
                    <a:pt x="86" y="8"/>
                    <a:pt x="83" y="10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0" y="58"/>
                    <a:pt x="39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00" dirty="0"/>
            </a:p>
          </p:txBody>
        </p:sp>
      </p:grpSp>
      <p:grpSp>
        <p:nvGrpSpPr>
          <p:cNvPr id="66" name="Group 4"/>
          <p:cNvGrpSpPr>
            <a:grpSpLocks noChangeAspect="1"/>
          </p:cNvGrpSpPr>
          <p:nvPr/>
        </p:nvGrpSpPr>
        <p:grpSpPr bwMode="auto">
          <a:xfrm>
            <a:off x="7904185" y="3063387"/>
            <a:ext cx="418420" cy="365760"/>
            <a:chOff x="4666" y="633"/>
            <a:chExt cx="437" cy="382"/>
          </a:xfrm>
          <a:solidFill>
            <a:schemeClr val="tx2"/>
          </a:solidFill>
        </p:grpSpPr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4666" y="706"/>
              <a:ext cx="437" cy="309"/>
            </a:xfrm>
            <a:custGeom>
              <a:avLst/>
              <a:gdLst>
                <a:gd name="T0" fmla="*/ 246 w 288"/>
                <a:gd name="T1" fmla="*/ 204 h 204"/>
                <a:gd name="T2" fmla="*/ 42 w 288"/>
                <a:gd name="T3" fmla="*/ 204 h 204"/>
                <a:gd name="T4" fmla="*/ 0 w 288"/>
                <a:gd name="T5" fmla="*/ 162 h 204"/>
                <a:gd name="T6" fmla="*/ 0 w 288"/>
                <a:gd name="T7" fmla="*/ 42 h 204"/>
                <a:gd name="T8" fmla="*/ 42 w 288"/>
                <a:gd name="T9" fmla="*/ 0 h 204"/>
                <a:gd name="T10" fmla="*/ 246 w 288"/>
                <a:gd name="T11" fmla="*/ 0 h 204"/>
                <a:gd name="T12" fmla="*/ 288 w 288"/>
                <a:gd name="T13" fmla="*/ 42 h 204"/>
                <a:gd name="T14" fmla="*/ 288 w 288"/>
                <a:gd name="T15" fmla="*/ 162 h 204"/>
                <a:gd name="T16" fmla="*/ 246 w 288"/>
                <a:gd name="T17" fmla="*/ 204 h 204"/>
                <a:gd name="T18" fmla="*/ 42 w 288"/>
                <a:gd name="T19" fmla="*/ 12 h 204"/>
                <a:gd name="T20" fmla="*/ 12 w 288"/>
                <a:gd name="T21" fmla="*/ 42 h 204"/>
                <a:gd name="T22" fmla="*/ 12 w 288"/>
                <a:gd name="T23" fmla="*/ 162 h 204"/>
                <a:gd name="T24" fmla="*/ 42 w 288"/>
                <a:gd name="T25" fmla="*/ 192 h 204"/>
                <a:gd name="T26" fmla="*/ 246 w 288"/>
                <a:gd name="T27" fmla="*/ 192 h 204"/>
                <a:gd name="T28" fmla="*/ 276 w 288"/>
                <a:gd name="T29" fmla="*/ 162 h 204"/>
                <a:gd name="T30" fmla="*/ 276 w 288"/>
                <a:gd name="T31" fmla="*/ 42 h 204"/>
                <a:gd name="T32" fmla="*/ 246 w 288"/>
                <a:gd name="T33" fmla="*/ 12 h 204"/>
                <a:gd name="T34" fmla="*/ 42 w 288"/>
                <a:gd name="T3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04">
                  <a:moveTo>
                    <a:pt x="246" y="204"/>
                  </a:moveTo>
                  <a:cubicBezTo>
                    <a:pt x="42" y="204"/>
                    <a:pt x="42" y="204"/>
                    <a:pt x="42" y="204"/>
                  </a:cubicBezTo>
                  <a:cubicBezTo>
                    <a:pt x="19" y="204"/>
                    <a:pt x="0" y="185"/>
                    <a:pt x="0" y="16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69" y="0"/>
                    <a:pt x="288" y="19"/>
                    <a:pt x="288" y="42"/>
                  </a:cubicBezTo>
                  <a:cubicBezTo>
                    <a:pt x="288" y="162"/>
                    <a:pt x="288" y="162"/>
                    <a:pt x="288" y="162"/>
                  </a:cubicBezTo>
                  <a:cubicBezTo>
                    <a:pt x="288" y="185"/>
                    <a:pt x="269" y="204"/>
                    <a:pt x="246" y="20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5"/>
                    <a:pt x="12" y="4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9"/>
                    <a:pt x="25" y="192"/>
                    <a:pt x="42" y="192"/>
                  </a:cubicBezTo>
                  <a:cubicBezTo>
                    <a:pt x="246" y="192"/>
                    <a:pt x="246" y="192"/>
                    <a:pt x="246" y="192"/>
                  </a:cubicBezTo>
                  <a:cubicBezTo>
                    <a:pt x="263" y="192"/>
                    <a:pt x="276" y="179"/>
                    <a:pt x="276" y="162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25"/>
                    <a:pt x="263" y="12"/>
                    <a:pt x="246" y="12"/>
                  </a:cubicBez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68" name="Freeform 6"/>
            <p:cNvSpPr/>
            <p:nvPr/>
          </p:nvSpPr>
          <p:spPr bwMode="auto">
            <a:xfrm>
              <a:off x="4812" y="633"/>
              <a:ext cx="146" cy="91"/>
            </a:xfrm>
            <a:custGeom>
              <a:avLst/>
              <a:gdLst>
                <a:gd name="T0" fmla="*/ 90 w 96"/>
                <a:gd name="T1" fmla="*/ 60 h 60"/>
                <a:gd name="T2" fmla="*/ 84 w 96"/>
                <a:gd name="T3" fmla="*/ 54 h 60"/>
                <a:gd name="T4" fmla="*/ 84 w 96"/>
                <a:gd name="T5" fmla="*/ 30 h 60"/>
                <a:gd name="T6" fmla="*/ 66 w 96"/>
                <a:gd name="T7" fmla="*/ 12 h 60"/>
                <a:gd name="T8" fmla="*/ 30 w 96"/>
                <a:gd name="T9" fmla="*/ 12 h 60"/>
                <a:gd name="T10" fmla="*/ 12 w 96"/>
                <a:gd name="T11" fmla="*/ 30 h 60"/>
                <a:gd name="T12" fmla="*/ 12 w 96"/>
                <a:gd name="T13" fmla="*/ 54 h 60"/>
                <a:gd name="T14" fmla="*/ 6 w 96"/>
                <a:gd name="T15" fmla="*/ 60 h 60"/>
                <a:gd name="T16" fmla="*/ 0 w 96"/>
                <a:gd name="T17" fmla="*/ 54 h 60"/>
                <a:gd name="T18" fmla="*/ 0 w 96"/>
                <a:gd name="T19" fmla="*/ 30 h 60"/>
                <a:gd name="T20" fmla="*/ 30 w 96"/>
                <a:gd name="T21" fmla="*/ 0 h 60"/>
                <a:gd name="T22" fmla="*/ 66 w 96"/>
                <a:gd name="T23" fmla="*/ 0 h 60"/>
                <a:gd name="T24" fmla="*/ 96 w 96"/>
                <a:gd name="T25" fmla="*/ 30 h 60"/>
                <a:gd name="T26" fmla="*/ 96 w 96"/>
                <a:gd name="T27" fmla="*/ 54 h 60"/>
                <a:gd name="T28" fmla="*/ 90 w 96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60">
                  <a:moveTo>
                    <a:pt x="90" y="60"/>
                  </a:moveTo>
                  <a:cubicBezTo>
                    <a:pt x="87" y="60"/>
                    <a:pt x="84" y="57"/>
                    <a:pt x="84" y="54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20"/>
                    <a:pt x="76" y="12"/>
                    <a:pt x="6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0" y="12"/>
                    <a:pt x="12" y="20"/>
                    <a:pt x="12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7"/>
                    <a:pt x="9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3" y="0"/>
                    <a:pt x="96" y="13"/>
                    <a:pt x="96" y="30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7"/>
                    <a:pt x="93" y="60"/>
                    <a:pt x="9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69" name="Freeform 7"/>
            <p:cNvSpPr/>
            <p:nvPr/>
          </p:nvSpPr>
          <p:spPr bwMode="auto">
            <a:xfrm>
              <a:off x="4841" y="786"/>
              <a:ext cx="88" cy="156"/>
            </a:xfrm>
            <a:custGeom>
              <a:avLst/>
              <a:gdLst>
                <a:gd name="T0" fmla="*/ 29 w 58"/>
                <a:gd name="T1" fmla="*/ 103 h 103"/>
                <a:gd name="T2" fmla="*/ 0 w 58"/>
                <a:gd name="T3" fmla="*/ 75 h 103"/>
                <a:gd name="T4" fmla="*/ 6 w 58"/>
                <a:gd name="T5" fmla="*/ 69 h 103"/>
                <a:gd name="T6" fmla="*/ 12 w 58"/>
                <a:gd name="T7" fmla="*/ 75 h 103"/>
                <a:gd name="T8" fmla="*/ 29 w 58"/>
                <a:gd name="T9" fmla="*/ 91 h 103"/>
                <a:gd name="T10" fmla="*/ 46 w 58"/>
                <a:gd name="T11" fmla="*/ 75 h 103"/>
                <a:gd name="T12" fmla="*/ 29 w 58"/>
                <a:gd name="T13" fmla="*/ 58 h 103"/>
                <a:gd name="T14" fmla="*/ 0 w 58"/>
                <a:gd name="T15" fmla="*/ 29 h 103"/>
                <a:gd name="T16" fmla="*/ 29 w 58"/>
                <a:gd name="T17" fmla="*/ 0 h 103"/>
                <a:gd name="T18" fmla="*/ 58 w 58"/>
                <a:gd name="T19" fmla="*/ 29 h 103"/>
                <a:gd name="T20" fmla="*/ 52 w 58"/>
                <a:gd name="T21" fmla="*/ 35 h 103"/>
                <a:gd name="T22" fmla="*/ 46 w 58"/>
                <a:gd name="T23" fmla="*/ 29 h 103"/>
                <a:gd name="T24" fmla="*/ 29 w 58"/>
                <a:gd name="T25" fmla="*/ 12 h 103"/>
                <a:gd name="T26" fmla="*/ 12 w 58"/>
                <a:gd name="T27" fmla="*/ 29 h 103"/>
                <a:gd name="T28" fmla="*/ 29 w 58"/>
                <a:gd name="T29" fmla="*/ 46 h 103"/>
                <a:gd name="T30" fmla="*/ 58 w 58"/>
                <a:gd name="T31" fmla="*/ 75 h 103"/>
                <a:gd name="T32" fmla="*/ 29 w 58"/>
                <a:gd name="T3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103">
                  <a:moveTo>
                    <a:pt x="29" y="103"/>
                  </a:moveTo>
                  <a:cubicBezTo>
                    <a:pt x="13" y="103"/>
                    <a:pt x="0" y="90"/>
                    <a:pt x="0" y="75"/>
                  </a:cubicBezTo>
                  <a:cubicBezTo>
                    <a:pt x="0" y="71"/>
                    <a:pt x="3" y="69"/>
                    <a:pt x="6" y="69"/>
                  </a:cubicBezTo>
                  <a:cubicBezTo>
                    <a:pt x="10" y="69"/>
                    <a:pt x="12" y="71"/>
                    <a:pt x="12" y="75"/>
                  </a:cubicBezTo>
                  <a:cubicBezTo>
                    <a:pt x="12" y="84"/>
                    <a:pt x="20" y="91"/>
                    <a:pt x="29" y="91"/>
                  </a:cubicBezTo>
                  <a:cubicBezTo>
                    <a:pt x="38" y="91"/>
                    <a:pt x="46" y="84"/>
                    <a:pt x="46" y="75"/>
                  </a:cubicBezTo>
                  <a:cubicBezTo>
                    <a:pt x="46" y="65"/>
                    <a:pt x="38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32"/>
                    <a:pt x="55" y="35"/>
                    <a:pt x="52" y="35"/>
                  </a:cubicBezTo>
                  <a:cubicBezTo>
                    <a:pt x="49" y="35"/>
                    <a:pt x="46" y="32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45" y="46"/>
                    <a:pt x="58" y="59"/>
                    <a:pt x="58" y="75"/>
                  </a:cubicBezTo>
                  <a:cubicBezTo>
                    <a:pt x="58" y="90"/>
                    <a:pt x="45" y="103"/>
                    <a:pt x="29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70" name="Freeform 8"/>
            <p:cNvSpPr/>
            <p:nvPr/>
          </p:nvSpPr>
          <p:spPr bwMode="auto">
            <a:xfrm>
              <a:off x="4867" y="760"/>
              <a:ext cx="36" cy="209"/>
            </a:xfrm>
            <a:custGeom>
              <a:avLst/>
              <a:gdLst>
                <a:gd name="T0" fmla="*/ 6 w 24"/>
                <a:gd name="T1" fmla="*/ 138 h 138"/>
                <a:gd name="T2" fmla="*/ 5 w 24"/>
                <a:gd name="T3" fmla="*/ 138 h 138"/>
                <a:gd name="T4" fmla="*/ 0 w 24"/>
                <a:gd name="T5" fmla="*/ 131 h 138"/>
                <a:gd name="T6" fmla="*/ 12 w 24"/>
                <a:gd name="T7" fmla="*/ 5 h 138"/>
                <a:gd name="T8" fmla="*/ 19 w 24"/>
                <a:gd name="T9" fmla="*/ 0 h 138"/>
                <a:gd name="T10" fmla="*/ 24 w 24"/>
                <a:gd name="T11" fmla="*/ 7 h 138"/>
                <a:gd name="T12" fmla="*/ 12 w 24"/>
                <a:gd name="T13" fmla="*/ 133 h 138"/>
                <a:gd name="T14" fmla="*/ 6 w 24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8">
                  <a:moveTo>
                    <a:pt x="6" y="138"/>
                  </a:moveTo>
                  <a:cubicBezTo>
                    <a:pt x="6" y="138"/>
                    <a:pt x="6" y="138"/>
                    <a:pt x="5" y="138"/>
                  </a:cubicBezTo>
                  <a:cubicBezTo>
                    <a:pt x="2" y="138"/>
                    <a:pt x="0" y="135"/>
                    <a:pt x="0" y="13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15" y="0"/>
                    <a:pt x="19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12" y="136"/>
                    <a:pt x="9" y="138"/>
                    <a:pt x="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84" name="Group 60"/>
          <p:cNvGrpSpPr>
            <a:grpSpLocks noChangeAspect="1"/>
          </p:cNvGrpSpPr>
          <p:nvPr/>
        </p:nvGrpSpPr>
        <p:grpSpPr bwMode="auto">
          <a:xfrm>
            <a:off x="2557059" y="5426633"/>
            <a:ext cx="374552" cy="365760"/>
            <a:chOff x="6726" y="600"/>
            <a:chExt cx="426" cy="416"/>
          </a:xfrm>
          <a:solidFill>
            <a:schemeClr val="tx1"/>
          </a:solidFill>
        </p:grpSpPr>
        <p:sp>
          <p:nvSpPr>
            <p:cNvPr id="85" name="Freeform 61"/>
            <p:cNvSpPr/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86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87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88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89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0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1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2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3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4" name="Freeform 70"/>
            <p:cNvSpPr/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5" name="Freeform 71"/>
            <p:cNvSpPr/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6" name="Freeform 72"/>
            <p:cNvSpPr/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97" name="Group 138"/>
          <p:cNvGrpSpPr>
            <a:grpSpLocks noChangeAspect="1"/>
          </p:cNvGrpSpPr>
          <p:nvPr/>
        </p:nvGrpSpPr>
        <p:grpSpPr bwMode="auto">
          <a:xfrm>
            <a:off x="2557059" y="2959988"/>
            <a:ext cx="365760" cy="296920"/>
            <a:chOff x="4654" y="1977"/>
            <a:chExt cx="441" cy="358"/>
          </a:xfrm>
          <a:solidFill>
            <a:schemeClr val="tx1"/>
          </a:solidFill>
        </p:grpSpPr>
        <p:sp>
          <p:nvSpPr>
            <p:cNvPr id="98" name="Freeform 139"/>
            <p:cNvSpPr>
              <a:spLocks noEditPoints="1"/>
            </p:cNvSpPr>
            <p:nvPr/>
          </p:nvSpPr>
          <p:spPr bwMode="auto">
            <a:xfrm>
              <a:off x="4782" y="2102"/>
              <a:ext cx="184" cy="179"/>
            </a:xfrm>
            <a:custGeom>
              <a:avLst/>
              <a:gdLst>
                <a:gd name="T0" fmla="*/ 78 w 120"/>
                <a:gd name="T1" fmla="*/ 120 h 120"/>
                <a:gd name="T2" fmla="*/ 42 w 120"/>
                <a:gd name="T3" fmla="*/ 120 h 120"/>
                <a:gd name="T4" fmla="*/ 36 w 120"/>
                <a:gd name="T5" fmla="*/ 114 h 120"/>
                <a:gd name="T6" fmla="*/ 36 w 120"/>
                <a:gd name="T7" fmla="*/ 84 h 120"/>
                <a:gd name="T8" fmla="*/ 6 w 120"/>
                <a:gd name="T9" fmla="*/ 84 h 120"/>
                <a:gd name="T10" fmla="*/ 0 w 120"/>
                <a:gd name="T11" fmla="*/ 78 h 120"/>
                <a:gd name="T12" fmla="*/ 0 w 120"/>
                <a:gd name="T13" fmla="*/ 42 h 120"/>
                <a:gd name="T14" fmla="*/ 6 w 120"/>
                <a:gd name="T15" fmla="*/ 36 h 120"/>
                <a:gd name="T16" fmla="*/ 36 w 120"/>
                <a:gd name="T17" fmla="*/ 36 h 120"/>
                <a:gd name="T18" fmla="*/ 36 w 120"/>
                <a:gd name="T19" fmla="*/ 6 h 120"/>
                <a:gd name="T20" fmla="*/ 42 w 120"/>
                <a:gd name="T21" fmla="*/ 0 h 120"/>
                <a:gd name="T22" fmla="*/ 78 w 120"/>
                <a:gd name="T23" fmla="*/ 0 h 120"/>
                <a:gd name="T24" fmla="*/ 84 w 120"/>
                <a:gd name="T25" fmla="*/ 6 h 120"/>
                <a:gd name="T26" fmla="*/ 84 w 120"/>
                <a:gd name="T27" fmla="*/ 36 h 120"/>
                <a:gd name="T28" fmla="*/ 114 w 120"/>
                <a:gd name="T29" fmla="*/ 36 h 120"/>
                <a:gd name="T30" fmla="*/ 120 w 120"/>
                <a:gd name="T31" fmla="*/ 42 h 120"/>
                <a:gd name="T32" fmla="*/ 120 w 120"/>
                <a:gd name="T33" fmla="*/ 78 h 120"/>
                <a:gd name="T34" fmla="*/ 114 w 120"/>
                <a:gd name="T35" fmla="*/ 84 h 120"/>
                <a:gd name="T36" fmla="*/ 84 w 120"/>
                <a:gd name="T37" fmla="*/ 84 h 120"/>
                <a:gd name="T38" fmla="*/ 84 w 120"/>
                <a:gd name="T39" fmla="*/ 114 h 120"/>
                <a:gd name="T40" fmla="*/ 78 w 120"/>
                <a:gd name="T41" fmla="*/ 120 h 120"/>
                <a:gd name="T42" fmla="*/ 48 w 120"/>
                <a:gd name="T43" fmla="*/ 108 h 120"/>
                <a:gd name="T44" fmla="*/ 72 w 120"/>
                <a:gd name="T45" fmla="*/ 108 h 120"/>
                <a:gd name="T46" fmla="*/ 72 w 120"/>
                <a:gd name="T47" fmla="*/ 78 h 120"/>
                <a:gd name="T48" fmla="*/ 78 w 120"/>
                <a:gd name="T49" fmla="*/ 72 h 120"/>
                <a:gd name="T50" fmla="*/ 108 w 120"/>
                <a:gd name="T51" fmla="*/ 72 h 120"/>
                <a:gd name="T52" fmla="*/ 108 w 120"/>
                <a:gd name="T53" fmla="*/ 48 h 120"/>
                <a:gd name="T54" fmla="*/ 78 w 120"/>
                <a:gd name="T55" fmla="*/ 48 h 120"/>
                <a:gd name="T56" fmla="*/ 72 w 120"/>
                <a:gd name="T57" fmla="*/ 42 h 120"/>
                <a:gd name="T58" fmla="*/ 72 w 120"/>
                <a:gd name="T59" fmla="*/ 12 h 120"/>
                <a:gd name="T60" fmla="*/ 48 w 120"/>
                <a:gd name="T61" fmla="*/ 12 h 120"/>
                <a:gd name="T62" fmla="*/ 48 w 120"/>
                <a:gd name="T63" fmla="*/ 42 h 120"/>
                <a:gd name="T64" fmla="*/ 42 w 120"/>
                <a:gd name="T65" fmla="*/ 48 h 120"/>
                <a:gd name="T66" fmla="*/ 12 w 120"/>
                <a:gd name="T67" fmla="*/ 48 h 120"/>
                <a:gd name="T68" fmla="*/ 12 w 120"/>
                <a:gd name="T69" fmla="*/ 72 h 120"/>
                <a:gd name="T70" fmla="*/ 42 w 120"/>
                <a:gd name="T71" fmla="*/ 72 h 120"/>
                <a:gd name="T72" fmla="*/ 48 w 120"/>
                <a:gd name="T73" fmla="*/ 78 h 120"/>
                <a:gd name="T74" fmla="*/ 48 w 120"/>
                <a:gd name="T75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0">
                  <a:moveTo>
                    <a:pt x="78" y="120"/>
                  </a:moveTo>
                  <a:cubicBezTo>
                    <a:pt x="42" y="120"/>
                    <a:pt x="42" y="120"/>
                    <a:pt x="42" y="120"/>
                  </a:cubicBezTo>
                  <a:cubicBezTo>
                    <a:pt x="39" y="120"/>
                    <a:pt x="36" y="118"/>
                    <a:pt x="36" y="11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3"/>
                    <a:pt x="84" y="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114" y="36"/>
                    <a:pt x="114" y="36"/>
                    <a:pt x="114" y="36"/>
                  </a:cubicBezTo>
                  <a:cubicBezTo>
                    <a:pt x="118" y="36"/>
                    <a:pt x="120" y="39"/>
                    <a:pt x="120" y="42"/>
                  </a:cubicBezTo>
                  <a:cubicBezTo>
                    <a:pt x="120" y="78"/>
                    <a:pt x="120" y="78"/>
                    <a:pt x="120" y="78"/>
                  </a:cubicBezTo>
                  <a:cubicBezTo>
                    <a:pt x="120" y="82"/>
                    <a:pt x="118" y="84"/>
                    <a:pt x="11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8"/>
                    <a:pt x="82" y="120"/>
                    <a:pt x="78" y="120"/>
                  </a:cubicBezTo>
                  <a:close/>
                  <a:moveTo>
                    <a:pt x="48" y="108"/>
                  </a:moveTo>
                  <a:cubicBezTo>
                    <a:pt x="72" y="108"/>
                    <a:pt x="72" y="108"/>
                    <a:pt x="72" y="10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5"/>
                    <a:pt x="75" y="72"/>
                    <a:pt x="78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5" y="48"/>
                    <a:pt x="72" y="46"/>
                    <a:pt x="72" y="4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6"/>
                    <a:pt x="46" y="48"/>
                    <a:pt x="4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6" y="72"/>
                    <a:pt x="48" y="75"/>
                    <a:pt x="48" y="78"/>
                  </a:cubicBezTo>
                  <a:lnTo>
                    <a:pt x="4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140"/>
            <p:cNvSpPr>
              <a:spLocks noEditPoints="1"/>
            </p:cNvSpPr>
            <p:nvPr/>
          </p:nvSpPr>
          <p:spPr bwMode="auto">
            <a:xfrm>
              <a:off x="4654" y="2031"/>
              <a:ext cx="441" cy="304"/>
            </a:xfrm>
            <a:custGeom>
              <a:avLst/>
              <a:gdLst>
                <a:gd name="T0" fmla="*/ 258 w 288"/>
                <a:gd name="T1" fmla="*/ 204 h 204"/>
                <a:gd name="T2" fmla="*/ 30 w 288"/>
                <a:gd name="T3" fmla="*/ 204 h 204"/>
                <a:gd name="T4" fmla="*/ 0 w 288"/>
                <a:gd name="T5" fmla="*/ 174 h 204"/>
                <a:gd name="T6" fmla="*/ 0 w 288"/>
                <a:gd name="T7" fmla="*/ 30 h 204"/>
                <a:gd name="T8" fmla="*/ 30 w 288"/>
                <a:gd name="T9" fmla="*/ 0 h 204"/>
                <a:gd name="T10" fmla="*/ 258 w 288"/>
                <a:gd name="T11" fmla="*/ 0 h 204"/>
                <a:gd name="T12" fmla="*/ 288 w 288"/>
                <a:gd name="T13" fmla="*/ 30 h 204"/>
                <a:gd name="T14" fmla="*/ 288 w 288"/>
                <a:gd name="T15" fmla="*/ 174 h 204"/>
                <a:gd name="T16" fmla="*/ 258 w 288"/>
                <a:gd name="T17" fmla="*/ 204 h 204"/>
                <a:gd name="T18" fmla="*/ 30 w 288"/>
                <a:gd name="T19" fmla="*/ 12 h 204"/>
                <a:gd name="T20" fmla="*/ 12 w 288"/>
                <a:gd name="T21" fmla="*/ 30 h 204"/>
                <a:gd name="T22" fmla="*/ 12 w 288"/>
                <a:gd name="T23" fmla="*/ 174 h 204"/>
                <a:gd name="T24" fmla="*/ 30 w 288"/>
                <a:gd name="T25" fmla="*/ 192 h 204"/>
                <a:gd name="T26" fmla="*/ 258 w 288"/>
                <a:gd name="T27" fmla="*/ 192 h 204"/>
                <a:gd name="T28" fmla="*/ 276 w 288"/>
                <a:gd name="T29" fmla="*/ 174 h 204"/>
                <a:gd name="T30" fmla="*/ 276 w 288"/>
                <a:gd name="T31" fmla="*/ 30 h 204"/>
                <a:gd name="T32" fmla="*/ 258 w 288"/>
                <a:gd name="T33" fmla="*/ 12 h 204"/>
                <a:gd name="T34" fmla="*/ 30 w 288"/>
                <a:gd name="T3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04">
                  <a:moveTo>
                    <a:pt x="258" y="204"/>
                  </a:moveTo>
                  <a:cubicBezTo>
                    <a:pt x="30" y="204"/>
                    <a:pt x="30" y="204"/>
                    <a:pt x="30" y="204"/>
                  </a:cubicBezTo>
                  <a:cubicBezTo>
                    <a:pt x="14" y="204"/>
                    <a:pt x="0" y="191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75" y="0"/>
                    <a:pt x="288" y="14"/>
                    <a:pt x="288" y="30"/>
                  </a:cubicBezTo>
                  <a:cubicBezTo>
                    <a:pt x="288" y="174"/>
                    <a:pt x="288" y="174"/>
                    <a:pt x="288" y="174"/>
                  </a:cubicBezTo>
                  <a:cubicBezTo>
                    <a:pt x="288" y="191"/>
                    <a:pt x="275" y="204"/>
                    <a:pt x="258" y="204"/>
                  </a:cubicBezTo>
                  <a:close/>
                  <a:moveTo>
                    <a:pt x="30" y="12"/>
                  </a:moveTo>
                  <a:cubicBezTo>
                    <a:pt x="21" y="12"/>
                    <a:pt x="12" y="20"/>
                    <a:pt x="12" y="30"/>
                  </a:cubicBezTo>
                  <a:cubicBezTo>
                    <a:pt x="12" y="174"/>
                    <a:pt x="12" y="174"/>
                    <a:pt x="12" y="174"/>
                  </a:cubicBezTo>
                  <a:cubicBezTo>
                    <a:pt x="12" y="184"/>
                    <a:pt x="21" y="192"/>
                    <a:pt x="30" y="192"/>
                  </a:cubicBezTo>
                  <a:cubicBezTo>
                    <a:pt x="258" y="192"/>
                    <a:pt x="258" y="192"/>
                    <a:pt x="258" y="192"/>
                  </a:cubicBezTo>
                  <a:cubicBezTo>
                    <a:pt x="268" y="192"/>
                    <a:pt x="276" y="184"/>
                    <a:pt x="276" y="174"/>
                  </a:cubicBezTo>
                  <a:cubicBezTo>
                    <a:pt x="276" y="30"/>
                    <a:pt x="276" y="30"/>
                    <a:pt x="276" y="30"/>
                  </a:cubicBezTo>
                  <a:cubicBezTo>
                    <a:pt x="276" y="20"/>
                    <a:pt x="268" y="12"/>
                    <a:pt x="258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141"/>
            <p:cNvSpPr/>
            <p:nvPr/>
          </p:nvSpPr>
          <p:spPr bwMode="auto">
            <a:xfrm>
              <a:off x="4801" y="1977"/>
              <a:ext cx="147" cy="71"/>
            </a:xfrm>
            <a:custGeom>
              <a:avLst/>
              <a:gdLst>
                <a:gd name="T0" fmla="*/ 90 w 96"/>
                <a:gd name="T1" fmla="*/ 48 h 48"/>
                <a:gd name="T2" fmla="*/ 84 w 96"/>
                <a:gd name="T3" fmla="*/ 42 h 48"/>
                <a:gd name="T4" fmla="*/ 84 w 96"/>
                <a:gd name="T5" fmla="*/ 24 h 48"/>
                <a:gd name="T6" fmla="*/ 72 w 96"/>
                <a:gd name="T7" fmla="*/ 12 h 48"/>
                <a:gd name="T8" fmla="*/ 24 w 96"/>
                <a:gd name="T9" fmla="*/ 12 h 48"/>
                <a:gd name="T10" fmla="*/ 12 w 96"/>
                <a:gd name="T11" fmla="*/ 24 h 48"/>
                <a:gd name="T12" fmla="*/ 12 w 96"/>
                <a:gd name="T13" fmla="*/ 42 h 48"/>
                <a:gd name="T14" fmla="*/ 6 w 96"/>
                <a:gd name="T15" fmla="*/ 48 h 48"/>
                <a:gd name="T16" fmla="*/ 0 w 96"/>
                <a:gd name="T17" fmla="*/ 42 h 48"/>
                <a:gd name="T18" fmla="*/ 0 w 96"/>
                <a:gd name="T19" fmla="*/ 24 h 48"/>
                <a:gd name="T20" fmla="*/ 24 w 96"/>
                <a:gd name="T21" fmla="*/ 0 h 48"/>
                <a:gd name="T22" fmla="*/ 72 w 96"/>
                <a:gd name="T23" fmla="*/ 0 h 48"/>
                <a:gd name="T24" fmla="*/ 96 w 96"/>
                <a:gd name="T25" fmla="*/ 24 h 48"/>
                <a:gd name="T26" fmla="*/ 96 w 96"/>
                <a:gd name="T27" fmla="*/ 42 h 48"/>
                <a:gd name="T28" fmla="*/ 90 w 96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48">
                  <a:moveTo>
                    <a:pt x="90" y="48"/>
                  </a:moveTo>
                  <a:cubicBezTo>
                    <a:pt x="87" y="48"/>
                    <a:pt x="84" y="46"/>
                    <a:pt x="84" y="42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18"/>
                    <a:pt x="79" y="12"/>
                    <a:pt x="7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8" y="12"/>
                    <a:pt x="12" y="18"/>
                    <a:pt x="12" y="24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6"/>
                    <a:pt x="10" y="48"/>
                    <a:pt x="6" y="48"/>
                  </a:cubicBezTo>
                  <a:cubicBezTo>
                    <a:pt x="3" y="48"/>
                    <a:pt x="0" y="46"/>
                    <a:pt x="0" y="4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6" y="0"/>
                    <a:pt x="96" y="11"/>
                    <a:pt x="96" y="24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6"/>
                    <a:pt x="94" y="48"/>
                    <a:pt x="9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01" name="Group 144"/>
          <p:cNvGrpSpPr>
            <a:grpSpLocks noChangeAspect="1"/>
          </p:cNvGrpSpPr>
          <p:nvPr/>
        </p:nvGrpSpPr>
        <p:grpSpPr bwMode="auto">
          <a:xfrm>
            <a:off x="2557059" y="4135021"/>
            <a:ext cx="281552" cy="365760"/>
            <a:chOff x="5742" y="1941"/>
            <a:chExt cx="331" cy="430"/>
          </a:xfrm>
          <a:solidFill>
            <a:schemeClr val="tx1"/>
          </a:solidFill>
        </p:grpSpPr>
        <p:sp>
          <p:nvSpPr>
            <p:cNvPr id="102" name="Freeform 145"/>
            <p:cNvSpPr>
              <a:spLocks noEditPoints="1"/>
            </p:cNvSpPr>
            <p:nvPr/>
          </p:nvSpPr>
          <p:spPr bwMode="auto">
            <a:xfrm>
              <a:off x="5742" y="1941"/>
              <a:ext cx="331" cy="430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5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2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5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3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146"/>
            <p:cNvSpPr/>
            <p:nvPr/>
          </p:nvSpPr>
          <p:spPr bwMode="auto">
            <a:xfrm>
              <a:off x="5944" y="1941"/>
              <a:ext cx="129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2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1" y="72"/>
                    <a:pt x="84" y="75"/>
                    <a:pt x="84" y="78"/>
                  </a:cubicBezTo>
                  <a:cubicBezTo>
                    <a:pt x="84" y="82"/>
                    <a:pt x="81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147"/>
            <p:cNvSpPr/>
            <p:nvPr/>
          </p:nvSpPr>
          <p:spPr bwMode="auto">
            <a:xfrm>
              <a:off x="5797" y="2264"/>
              <a:ext cx="221" cy="17"/>
            </a:xfrm>
            <a:custGeom>
              <a:avLst/>
              <a:gdLst>
                <a:gd name="T0" fmla="*/ 138 w 144"/>
                <a:gd name="T1" fmla="*/ 12 h 12"/>
                <a:gd name="T2" fmla="*/ 6 w 144"/>
                <a:gd name="T3" fmla="*/ 12 h 12"/>
                <a:gd name="T4" fmla="*/ 0 w 144"/>
                <a:gd name="T5" fmla="*/ 6 h 12"/>
                <a:gd name="T6" fmla="*/ 6 w 144"/>
                <a:gd name="T7" fmla="*/ 0 h 12"/>
                <a:gd name="T8" fmla="*/ 138 w 144"/>
                <a:gd name="T9" fmla="*/ 0 h 12"/>
                <a:gd name="T10" fmla="*/ 144 w 144"/>
                <a:gd name="T11" fmla="*/ 6 h 12"/>
                <a:gd name="T12" fmla="*/ 138 w 1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">
                  <a:moveTo>
                    <a:pt x="1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1" y="0"/>
                    <a:pt x="144" y="3"/>
                    <a:pt x="144" y="6"/>
                  </a:cubicBezTo>
                  <a:cubicBezTo>
                    <a:pt x="144" y="10"/>
                    <a:pt x="141" y="12"/>
                    <a:pt x="13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48"/>
            <p:cNvSpPr/>
            <p:nvPr/>
          </p:nvSpPr>
          <p:spPr bwMode="auto">
            <a:xfrm>
              <a:off x="5797" y="2299"/>
              <a:ext cx="221" cy="18"/>
            </a:xfrm>
            <a:custGeom>
              <a:avLst/>
              <a:gdLst>
                <a:gd name="T0" fmla="*/ 138 w 144"/>
                <a:gd name="T1" fmla="*/ 12 h 12"/>
                <a:gd name="T2" fmla="*/ 6 w 144"/>
                <a:gd name="T3" fmla="*/ 12 h 12"/>
                <a:gd name="T4" fmla="*/ 0 w 144"/>
                <a:gd name="T5" fmla="*/ 6 h 12"/>
                <a:gd name="T6" fmla="*/ 6 w 144"/>
                <a:gd name="T7" fmla="*/ 0 h 12"/>
                <a:gd name="T8" fmla="*/ 138 w 144"/>
                <a:gd name="T9" fmla="*/ 0 h 12"/>
                <a:gd name="T10" fmla="*/ 144 w 144"/>
                <a:gd name="T11" fmla="*/ 6 h 12"/>
                <a:gd name="T12" fmla="*/ 138 w 1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">
                  <a:moveTo>
                    <a:pt x="1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1" y="0"/>
                    <a:pt x="144" y="3"/>
                    <a:pt x="144" y="6"/>
                  </a:cubicBezTo>
                  <a:cubicBezTo>
                    <a:pt x="144" y="10"/>
                    <a:pt x="141" y="12"/>
                    <a:pt x="13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49"/>
            <p:cNvSpPr>
              <a:spLocks noEditPoints="1"/>
            </p:cNvSpPr>
            <p:nvPr/>
          </p:nvSpPr>
          <p:spPr bwMode="auto">
            <a:xfrm>
              <a:off x="5834" y="2084"/>
              <a:ext cx="147" cy="144"/>
            </a:xfrm>
            <a:custGeom>
              <a:avLst/>
              <a:gdLst>
                <a:gd name="T0" fmla="*/ 66 w 96"/>
                <a:gd name="T1" fmla="*/ 96 h 96"/>
                <a:gd name="T2" fmla="*/ 30 w 96"/>
                <a:gd name="T3" fmla="*/ 96 h 96"/>
                <a:gd name="T4" fmla="*/ 24 w 96"/>
                <a:gd name="T5" fmla="*/ 90 h 96"/>
                <a:gd name="T6" fmla="*/ 24 w 96"/>
                <a:gd name="T7" fmla="*/ 72 h 96"/>
                <a:gd name="T8" fmla="*/ 6 w 96"/>
                <a:gd name="T9" fmla="*/ 72 h 96"/>
                <a:gd name="T10" fmla="*/ 0 w 96"/>
                <a:gd name="T11" fmla="*/ 66 h 96"/>
                <a:gd name="T12" fmla="*/ 0 w 96"/>
                <a:gd name="T13" fmla="*/ 30 h 96"/>
                <a:gd name="T14" fmla="*/ 6 w 96"/>
                <a:gd name="T15" fmla="*/ 24 h 96"/>
                <a:gd name="T16" fmla="*/ 24 w 96"/>
                <a:gd name="T17" fmla="*/ 24 h 96"/>
                <a:gd name="T18" fmla="*/ 24 w 96"/>
                <a:gd name="T19" fmla="*/ 6 h 96"/>
                <a:gd name="T20" fmla="*/ 30 w 96"/>
                <a:gd name="T21" fmla="*/ 0 h 96"/>
                <a:gd name="T22" fmla="*/ 66 w 96"/>
                <a:gd name="T23" fmla="*/ 0 h 96"/>
                <a:gd name="T24" fmla="*/ 72 w 96"/>
                <a:gd name="T25" fmla="*/ 6 h 96"/>
                <a:gd name="T26" fmla="*/ 72 w 96"/>
                <a:gd name="T27" fmla="*/ 24 h 96"/>
                <a:gd name="T28" fmla="*/ 90 w 96"/>
                <a:gd name="T29" fmla="*/ 24 h 96"/>
                <a:gd name="T30" fmla="*/ 96 w 96"/>
                <a:gd name="T31" fmla="*/ 30 h 96"/>
                <a:gd name="T32" fmla="*/ 96 w 96"/>
                <a:gd name="T33" fmla="*/ 66 h 96"/>
                <a:gd name="T34" fmla="*/ 90 w 96"/>
                <a:gd name="T35" fmla="*/ 72 h 96"/>
                <a:gd name="T36" fmla="*/ 72 w 96"/>
                <a:gd name="T37" fmla="*/ 72 h 96"/>
                <a:gd name="T38" fmla="*/ 72 w 96"/>
                <a:gd name="T39" fmla="*/ 90 h 96"/>
                <a:gd name="T40" fmla="*/ 66 w 96"/>
                <a:gd name="T41" fmla="*/ 96 h 96"/>
                <a:gd name="T42" fmla="*/ 36 w 96"/>
                <a:gd name="T43" fmla="*/ 84 h 96"/>
                <a:gd name="T44" fmla="*/ 60 w 96"/>
                <a:gd name="T45" fmla="*/ 84 h 96"/>
                <a:gd name="T46" fmla="*/ 60 w 96"/>
                <a:gd name="T47" fmla="*/ 66 h 96"/>
                <a:gd name="T48" fmla="*/ 66 w 96"/>
                <a:gd name="T49" fmla="*/ 60 h 96"/>
                <a:gd name="T50" fmla="*/ 84 w 96"/>
                <a:gd name="T51" fmla="*/ 60 h 96"/>
                <a:gd name="T52" fmla="*/ 84 w 96"/>
                <a:gd name="T53" fmla="*/ 36 h 96"/>
                <a:gd name="T54" fmla="*/ 66 w 96"/>
                <a:gd name="T55" fmla="*/ 36 h 96"/>
                <a:gd name="T56" fmla="*/ 60 w 96"/>
                <a:gd name="T57" fmla="*/ 30 h 96"/>
                <a:gd name="T58" fmla="*/ 60 w 96"/>
                <a:gd name="T59" fmla="*/ 12 h 96"/>
                <a:gd name="T60" fmla="*/ 36 w 96"/>
                <a:gd name="T61" fmla="*/ 12 h 96"/>
                <a:gd name="T62" fmla="*/ 36 w 96"/>
                <a:gd name="T63" fmla="*/ 30 h 96"/>
                <a:gd name="T64" fmla="*/ 30 w 96"/>
                <a:gd name="T65" fmla="*/ 36 h 96"/>
                <a:gd name="T66" fmla="*/ 12 w 96"/>
                <a:gd name="T67" fmla="*/ 36 h 96"/>
                <a:gd name="T68" fmla="*/ 12 w 96"/>
                <a:gd name="T69" fmla="*/ 60 h 96"/>
                <a:gd name="T70" fmla="*/ 30 w 96"/>
                <a:gd name="T71" fmla="*/ 60 h 96"/>
                <a:gd name="T72" fmla="*/ 36 w 96"/>
                <a:gd name="T73" fmla="*/ 66 h 96"/>
                <a:gd name="T74" fmla="*/ 36 w 96"/>
                <a:gd name="T75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6">
                  <a:moveTo>
                    <a:pt x="66" y="96"/>
                  </a:moveTo>
                  <a:cubicBezTo>
                    <a:pt x="30" y="96"/>
                    <a:pt x="30" y="96"/>
                    <a:pt x="30" y="96"/>
                  </a:cubicBezTo>
                  <a:cubicBezTo>
                    <a:pt x="26" y="96"/>
                    <a:pt x="24" y="94"/>
                    <a:pt x="24" y="9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7"/>
                    <a:pt x="2" y="24"/>
                    <a:pt x="6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3"/>
                    <a:pt x="26" y="0"/>
                    <a:pt x="3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3" y="24"/>
                    <a:pt x="96" y="27"/>
                    <a:pt x="96" y="30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70"/>
                    <a:pt x="93" y="72"/>
                    <a:pt x="90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4"/>
                    <a:pt x="69" y="96"/>
                    <a:pt x="66" y="96"/>
                  </a:cubicBezTo>
                  <a:close/>
                  <a:moveTo>
                    <a:pt x="36" y="84"/>
                  </a:moveTo>
                  <a:cubicBezTo>
                    <a:pt x="60" y="84"/>
                    <a:pt x="60" y="84"/>
                    <a:pt x="60" y="8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3"/>
                    <a:pt x="62" y="60"/>
                    <a:pt x="66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2" y="36"/>
                    <a:pt x="60" y="34"/>
                    <a:pt x="60" y="30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4"/>
                    <a:pt x="33" y="36"/>
                    <a:pt x="3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3" y="60"/>
                    <a:pt x="36" y="63"/>
                    <a:pt x="36" y="66"/>
                  </a:cubicBezTo>
                  <a:lnTo>
                    <a:pt x="3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07" name="Group 98"/>
          <p:cNvGrpSpPr>
            <a:grpSpLocks noChangeAspect="1"/>
          </p:cNvGrpSpPr>
          <p:nvPr/>
        </p:nvGrpSpPr>
        <p:grpSpPr bwMode="auto">
          <a:xfrm>
            <a:off x="11062070" y="3745923"/>
            <a:ext cx="503382" cy="466750"/>
            <a:chOff x="348" y="3011"/>
            <a:chExt cx="426" cy="395"/>
          </a:xfrm>
          <a:solidFill>
            <a:schemeClr val="tx1"/>
          </a:solidFill>
        </p:grpSpPr>
        <p:sp>
          <p:nvSpPr>
            <p:cNvPr id="108" name="Freeform 99"/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09" name="Freeform 100"/>
            <p:cNvSpPr/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10" name="Oval 101"/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3"/>
          <p:cNvSpPr txBox="1">
            <a:spLocks noGrp="1"/>
          </p:cNvSpPr>
          <p:nvPr>
            <p:ph type="title" idx="4294967295"/>
          </p:nvPr>
        </p:nvSpPr>
        <p:spPr>
          <a:xfrm>
            <a:off x="353610" y="342065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dirty="0"/>
              <a:t>HOW WOULD IT WORK</a:t>
            </a:r>
            <a:endParaRPr dirty="0"/>
          </a:p>
        </p:txBody>
      </p:sp>
      <p:sp>
        <p:nvSpPr>
          <p:cNvPr id="334" name="Content Placeholder 2"/>
          <p:cNvSpPr/>
          <p:nvPr/>
        </p:nvSpPr>
        <p:spPr>
          <a:xfrm>
            <a:off x="0" y="944989"/>
            <a:ext cx="2135847" cy="591301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>
            <a:pPr defTabSz="913765">
              <a:spcBef>
                <a:spcPts val="400"/>
              </a:spcBef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sp>
        <p:nvSpPr>
          <p:cNvPr id="335" name="Text Placeholder 13"/>
          <p:cNvSpPr txBox="1"/>
          <p:nvPr/>
        </p:nvSpPr>
        <p:spPr>
          <a:xfrm>
            <a:off x="55267" y="1138309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01</a:t>
            </a:r>
          </a:p>
        </p:txBody>
      </p:sp>
      <p:sp>
        <p:nvSpPr>
          <p:cNvPr id="336" name="TextBox 33"/>
          <p:cNvSpPr txBox="1"/>
          <p:nvPr/>
        </p:nvSpPr>
        <p:spPr>
          <a:xfrm>
            <a:off x="55269" y="1546272"/>
            <a:ext cx="1984545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are trying to do here</a:t>
            </a:r>
          </a:p>
        </p:txBody>
      </p:sp>
      <p:sp>
        <p:nvSpPr>
          <p:cNvPr id="337" name="Text Placeholder 13"/>
          <p:cNvSpPr txBox="1"/>
          <p:nvPr/>
        </p:nvSpPr>
        <p:spPr>
          <a:xfrm>
            <a:off x="55267" y="2048279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02</a:t>
            </a:r>
          </a:p>
        </p:txBody>
      </p:sp>
      <p:sp>
        <p:nvSpPr>
          <p:cNvPr id="338" name="TextBox 35"/>
          <p:cNvSpPr txBox="1"/>
          <p:nvPr/>
        </p:nvSpPr>
        <p:spPr>
          <a:xfrm>
            <a:off x="55269" y="2456240"/>
            <a:ext cx="1984545" cy="215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How would it work</a:t>
            </a:r>
          </a:p>
        </p:txBody>
      </p:sp>
      <p:sp>
        <p:nvSpPr>
          <p:cNvPr id="339" name="Text Placeholder 13"/>
          <p:cNvSpPr txBox="1"/>
          <p:nvPr/>
        </p:nvSpPr>
        <p:spPr>
          <a:xfrm>
            <a:off x="55267" y="3529405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03</a:t>
            </a:r>
          </a:p>
        </p:txBody>
      </p:sp>
      <p:sp>
        <p:nvSpPr>
          <p:cNvPr id="340" name="TextBox 37"/>
          <p:cNvSpPr txBox="1"/>
          <p:nvPr/>
        </p:nvSpPr>
        <p:spPr>
          <a:xfrm>
            <a:off x="55268" y="3937367"/>
            <a:ext cx="2095819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have created for this mvp</a:t>
            </a:r>
          </a:p>
        </p:txBody>
      </p:sp>
      <p:sp>
        <p:nvSpPr>
          <p:cNvPr id="341" name="Text Placeholder 13"/>
          <p:cNvSpPr txBox="1"/>
          <p:nvPr/>
        </p:nvSpPr>
        <p:spPr>
          <a:xfrm>
            <a:off x="55267" y="4448743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04</a:t>
            </a:r>
          </a:p>
        </p:txBody>
      </p:sp>
      <p:sp>
        <p:nvSpPr>
          <p:cNvPr id="342" name="TextBox 39"/>
          <p:cNvSpPr txBox="1"/>
          <p:nvPr/>
        </p:nvSpPr>
        <p:spPr>
          <a:xfrm>
            <a:off x="55268" y="4856705"/>
            <a:ext cx="2095819" cy="215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next</a:t>
            </a:r>
          </a:p>
        </p:txBody>
      </p:sp>
      <p:sp>
        <p:nvSpPr>
          <p:cNvPr id="343" name="Rectangle 40"/>
          <p:cNvSpPr txBox="1"/>
          <p:nvPr/>
        </p:nvSpPr>
        <p:spPr>
          <a:xfrm>
            <a:off x="212261" y="2662679"/>
            <a:ext cx="1893105" cy="853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11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Solution architecture</a:t>
            </a:r>
            <a:endParaRPr>
              <a:solidFill>
                <a:srgbClr val="0070C0">
                  <a:alpha val="10000"/>
                </a:srgbClr>
              </a:solidFill>
            </a:endParaRPr>
          </a:p>
          <a:p>
            <a:pPr>
              <a:defRPr sz="11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Data requirements</a:t>
            </a:r>
          </a:p>
          <a:p>
            <a:pPr>
              <a:defRPr sz="11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Our approach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79" y="1178156"/>
            <a:ext cx="9538481" cy="57081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92" y="2629655"/>
            <a:ext cx="267082" cy="2772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19" y="2662679"/>
            <a:ext cx="284400" cy="28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50" y="4498873"/>
            <a:ext cx="281936" cy="28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19" y="4475939"/>
            <a:ext cx="284400" cy="28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29" y="4475162"/>
            <a:ext cx="284400" cy="28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19" y="6246259"/>
            <a:ext cx="284400" cy="284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84" y="2906944"/>
            <a:ext cx="641464" cy="304397"/>
          </a:xfrm>
          <a:prstGeom prst="rect">
            <a:avLst/>
          </a:prstGeom>
        </p:spPr>
      </p:pic>
      <p:pic>
        <p:nvPicPr>
          <p:cNvPr id="42" name="Graphic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0296" y="2861143"/>
            <a:ext cx="328961" cy="39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536" y="2882381"/>
            <a:ext cx="328961" cy="3289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94" y="5490545"/>
            <a:ext cx="671285" cy="30439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728" y="5457580"/>
            <a:ext cx="534699" cy="37032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168" y="5457580"/>
            <a:ext cx="370329" cy="370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64" y="2662679"/>
            <a:ext cx="284401" cy="28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32660" y="323542"/>
            <a:ext cx="10972800" cy="59055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WE HAVE CREATED FOR THIS MVP</a:t>
            </a:r>
            <a:endParaRPr lang="en-IN" sz="2800" b="1" dirty="0">
              <a:solidFill>
                <a:schemeClr val="accent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82362" y="952107"/>
            <a:ext cx="11141396" cy="0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ontent Placeholder 2"/>
          <p:cNvSpPr txBox="1"/>
          <p:nvPr/>
        </p:nvSpPr>
        <p:spPr>
          <a:xfrm>
            <a:off x="0" y="965311"/>
            <a:ext cx="2135847" cy="59130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35687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10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97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21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buClr>
                <a:srgbClr val="FFE600"/>
              </a:buClr>
              <a:buNone/>
              <a:defRPr/>
            </a:pP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3"/>
          <p:cNvSpPr txBox="1"/>
          <p:nvPr/>
        </p:nvSpPr>
        <p:spPr>
          <a:xfrm>
            <a:off x="55269" y="1153550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rgbClr val="0070C0">
                    <a:alpha val="10000"/>
                  </a:srgbClr>
                </a:solidFill>
              </a:rPr>
              <a:t>01</a:t>
            </a:r>
            <a:endParaRPr lang="en-US" sz="2400" dirty="0">
              <a:solidFill>
                <a:srgbClr val="0070C0">
                  <a:alpha val="1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69" y="1561513"/>
            <a:ext cx="1984546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solidFill>
                  <a:srgbClr val="0070C0">
                    <a:alpha val="1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we are trying to do here</a:t>
            </a:r>
            <a:endParaRPr lang="en-US" sz="1200" b="1" cap="all" dirty="0">
              <a:solidFill>
                <a:srgbClr val="0070C0">
                  <a:alpha val="10000"/>
                </a:srgb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3"/>
          <p:cNvSpPr txBox="1"/>
          <p:nvPr/>
        </p:nvSpPr>
        <p:spPr>
          <a:xfrm>
            <a:off x="55269" y="2063519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rgbClr val="0070C0">
                    <a:alpha val="10000"/>
                  </a:srgbClr>
                </a:solidFill>
              </a:rPr>
              <a:t>02</a:t>
            </a:r>
            <a:endParaRPr lang="en-US" sz="2400" dirty="0">
              <a:solidFill>
                <a:srgbClr val="0070C0">
                  <a:alpha val="10000"/>
                </a:srgb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269" y="2471482"/>
            <a:ext cx="1984546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solidFill>
                  <a:srgbClr val="0070C0">
                    <a:alpha val="1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would it work</a:t>
            </a:r>
            <a:endParaRPr lang="en-US" sz="1200" b="1" cap="all" dirty="0">
              <a:solidFill>
                <a:srgbClr val="0070C0">
                  <a:alpha val="10000"/>
                </a:srgb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3"/>
          <p:cNvSpPr txBox="1"/>
          <p:nvPr/>
        </p:nvSpPr>
        <p:spPr>
          <a:xfrm>
            <a:off x="55269" y="2809137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03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269" y="3217100"/>
            <a:ext cx="2095818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What we have created for this mvp</a:t>
            </a:r>
            <a:endParaRPr lang="en-US" sz="1200" b="1" cap="all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Placeholder 13"/>
          <p:cNvSpPr txBox="1"/>
          <p:nvPr/>
        </p:nvSpPr>
        <p:spPr>
          <a:xfrm>
            <a:off x="55269" y="4828130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rgbClr val="0070C0">
                    <a:alpha val="10000"/>
                  </a:srgbClr>
                </a:solidFill>
              </a:rPr>
              <a:t>04</a:t>
            </a:r>
            <a:endParaRPr lang="en-US" sz="2400" dirty="0">
              <a:solidFill>
                <a:srgbClr val="0070C0">
                  <a:alpha val="10000"/>
                </a:srgb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6541" y="3648592"/>
            <a:ext cx="198454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cap="all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Data sources,</a:t>
            </a:r>
            <a:endParaRPr lang="en-US" sz="1100" b="1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1100" b="1" cap="all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Analytical modules,</a:t>
            </a:r>
            <a:endParaRPr lang="en-US" sz="1100" b="1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1100" b="1" cap="all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Output,</a:t>
            </a:r>
            <a:endParaRPr lang="en-US" sz="1100" b="1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1100" b="1" cap="all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APPLICATION WIREFRAMES</a:t>
            </a:r>
            <a:endParaRPr lang="en-US" sz="1100" b="1" cap="all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100" b="1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69" y="5293333"/>
            <a:ext cx="2095818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solidFill>
                  <a:srgbClr val="0070C0">
                    <a:alpha val="1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next</a:t>
            </a:r>
            <a:endParaRPr lang="en-US" sz="1200" b="1" cap="all" dirty="0">
              <a:solidFill>
                <a:srgbClr val="0070C0">
                  <a:alpha val="10000"/>
                </a:srgb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967255" y="3256865"/>
            <a:ext cx="85039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82341" y="1162377"/>
            <a:ext cx="327316" cy="1010523"/>
          </a:xfrm>
          <a:prstGeom prst="rect">
            <a:avLst/>
          </a:prstGeom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DATA TYPES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82341" y="3381990"/>
            <a:ext cx="343297" cy="1505962"/>
          </a:xfrm>
          <a:prstGeom prst="rect">
            <a:avLst/>
          </a:prstGeom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ANALYTICAL MODULES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89985" y="2346896"/>
            <a:ext cx="343297" cy="909969"/>
          </a:xfrm>
          <a:prstGeom prst="rect">
            <a:avLst/>
          </a:prstGeom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DATA SOURCES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967255" y="2328052"/>
            <a:ext cx="85039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92417" y="5102879"/>
            <a:ext cx="85039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07547" y="5203881"/>
            <a:ext cx="343297" cy="1505962"/>
          </a:xfrm>
          <a:prstGeom prst="rect">
            <a:avLst/>
          </a:prstGeom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OUTPUT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08210" y="971932"/>
            <a:ext cx="2438414" cy="1846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COVID PREDICTION SYSTEM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5881" y="975581"/>
            <a:ext cx="2228876" cy="1846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MASK DETECTION SYSTEM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01132" y="1007597"/>
            <a:ext cx="1469036" cy="1846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NEWS PORTAL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Picture 5">
            <a:hlinkClick r:id="rId1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2392077"/>
            <a:ext cx="468000" cy="468000"/>
          </a:xfrm>
          <a:prstGeom prst="rect">
            <a:avLst/>
          </a:prstGeom>
        </p:spPr>
      </p:pic>
      <p:pic>
        <p:nvPicPr>
          <p:cNvPr id="52" name="Picture 51">
            <a:hlinkClick r:id="rId3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53" y="2388224"/>
            <a:ext cx="468000" cy="468000"/>
          </a:xfrm>
          <a:prstGeom prst="rect">
            <a:avLst/>
          </a:prstGeom>
        </p:spPr>
      </p:pic>
      <p:pic>
        <p:nvPicPr>
          <p:cNvPr id="47" name="Picture 46">
            <a:hlinkClick r:id="rId4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3" y="2400267"/>
            <a:ext cx="468000" cy="468000"/>
          </a:xfrm>
          <a:prstGeom prst="rect">
            <a:avLst/>
          </a:prstGeom>
        </p:spPr>
      </p:pic>
      <p:pic>
        <p:nvPicPr>
          <p:cNvPr id="48" name="Picture 47">
            <a:hlinkClick r:id="rId5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27" y="2400267"/>
            <a:ext cx="468000" cy="468000"/>
          </a:xfrm>
          <a:prstGeom prst="rect">
            <a:avLst/>
          </a:prstGeom>
        </p:spPr>
      </p:pic>
      <p:pic>
        <p:nvPicPr>
          <p:cNvPr id="11" name="Picture 10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60" y="2392077"/>
            <a:ext cx="468000" cy="46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91170" y="2913897"/>
            <a:ext cx="899626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Covid Cases API </a:t>
            </a: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(JSON)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41010" y="2902921"/>
            <a:ext cx="1259690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Covid Cases Country wise API </a:t>
            </a: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(JSON) 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69247" y="2920048"/>
            <a:ext cx="899626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News API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(JSON)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302" y="2955355"/>
            <a:ext cx="1252398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Mask Dataset 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(.JPG)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717126" y="2887723"/>
            <a:ext cx="1131547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Vaccination Details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(CSV)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08090" y="2887722"/>
            <a:ext cx="1139471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Covid Prediction Dataset </a:t>
            </a: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(CSV)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914968" y="2906271"/>
            <a:ext cx="1224898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Vaccinated Count Dataset </a:t>
            </a:r>
            <a:r>
              <a:rPr kumimoji="0" lang="en-IN" sz="1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(CSV)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00" y="2434538"/>
            <a:ext cx="703279" cy="468000"/>
          </a:xfrm>
          <a:prstGeom prst="rect">
            <a:avLst/>
          </a:prstGeom>
        </p:spPr>
      </p:pic>
      <p:pic>
        <p:nvPicPr>
          <p:cNvPr id="54" name="Picture 53">
            <a:hlinkClick r:id="rId10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41" y="2439010"/>
            <a:ext cx="703279" cy="468000"/>
          </a:xfrm>
          <a:prstGeom prst="rect">
            <a:avLst/>
          </a:prstGeom>
        </p:spPr>
      </p:pic>
      <p:pic>
        <p:nvPicPr>
          <p:cNvPr id="64" name="Picture 63" descr="Text&#10;&#10;Description automatically generated with low confidenc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60" y="3607698"/>
            <a:ext cx="2828501" cy="1152000"/>
          </a:xfrm>
          <a:prstGeom prst="rect">
            <a:avLst/>
          </a:prstGeom>
        </p:spPr>
      </p:pic>
      <p:pic>
        <p:nvPicPr>
          <p:cNvPr id="65" name="Picture 64" descr="Graphical user interface, website&#10;&#10;Description automatically generated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22893"/>
            <a:ext cx="2551561" cy="101052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/>
          <a:stretch>
            <a:fillRect/>
          </a:stretch>
        </p:blipFill>
        <p:spPr>
          <a:xfrm>
            <a:off x="9489989" y="5478499"/>
            <a:ext cx="2133770" cy="11520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3"/>
          <a:stretch>
            <a:fillRect/>
          </a:stretch>
        </p:blipFill>
        <p:spPr>
          <a:xfrm>
            <a:off x="6096001" y="5446061"/>
            <a:ext cx="2551560" cy="1152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88" y="3600047"/>
            <a:ext cx="2133770" cy="1152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88" y="1248939"/>
            <a:ext cx="2133770" cy="9990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39458" r="7841" b="13659"/>
          <a:stretch>
            <a:fillRect/>
          </a:stretch>
        </p:blipFill>
        <p:spPr>
          <a:xfrm>
            <a:off x="3170724" y="5478499"/>
            <a:ext cx="2198523" cy="1152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94" y="3598066"/>
            <a:ext cx="2194953" cy="1152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23" y="1222946"/>
            <a:ext cx="2198523" cy="10262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dirty="0"/>
              <a:t>APPLICATION WIREFRAMES</a:t>
            </a:r>
            <a:endParaRPr dirty="0"/>
          </a:p>
        </p:txBody>
      </p:sp>
      <p:sp>
        <p:nvSpPr>
          <p:cNvPr id="418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sp>
        <p:nvSpPr>
          <p:cNvPr id="48" name="Content Placeholder 2"/>
          <p:cNvSpPr txBox="1"/>
          <p:nvPr/>
        </p:nvSpPr>
        <p:spPr>
          <a:xfrm>
            <a:off x="0" y="965311"/>
            <a:ext cx="2135847" cy="59130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35687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10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975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21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87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buClr>
                <a:srgbClr val="FFE600"/>
              </a:buClr>
              <a:buNone/>
              <a:defRPr/>
            </a:pP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Placeholder 13"/>
          <p:cNvSpPr txBox="1"/>
          <p:nvPr/>
        </p:nvSpPr>
        <p:spPr>
          <a:xfrm>
            <a:off x="55269" y="1153550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rgbClr val="0070C0">
                    <a:alpha val="10000"/>
                  </a:srgbClr>
                </a:solidFill>
              </a:rPr>
              <a:t>01</a:t>
            </a:r>
            <a:endParaRPr lang="en-US" sz="2400" dirty="0">
              <a:solidFill>
                <a:srgbClr val="0070C0">
                  <a:alpha val="10000"/>
                </a:srgb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269" y="1561513"/>
            <a:ext cx="1984546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solidFill>
                  <a:srgbClr val="0070C0">
                    <a:alpha val="1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we are trying to do here</a:t>
            </a:r>
            <a:endParaRPr lang="en-US" sz="1200" b="1" cap="all" dirty="0">
              <a:solidFill>
                <a:srgbClr val="0070C0">
                  <a:alpha val="10000"/>
                </a:srgb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13"/>
          <p:cNvSpPr txBox="1"/>
          <p:nvPr/>
        </p:nvSpPr>
        <p:spPr>
          <a:xfrm>
            <a:off x="55269" y="2063519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rgbClr val="0070C0">
                    <a:alpha val="10000"/>
                  </a:srgbClr>
                </a:solidFill>
              </a:rPr>
              <a:t>02</a:t>
            </a:r>
            <a:endParaRPr lang="en-US" sz="2400" dirty="0">
              <a:solidFill>
                <a:srgbClr val="0070C0">
                  <a:alpha val="10000"/>
                </a:srgb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269" y="2471482"/>
            <a:ext cx="1984546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solidFill>
                  <a:srgbClr val="0070C0">
                    <a:alpha val="1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would it work</a:t>
            </a:r>
            <a:endParaRPr lang="en-US" sz="1200" b="1" cap="all" dirty="0">
              <a:solidFill>
                <a:srgbClr val="0070C0">
                  <a:alpha val="10000"/>
                </a:srgb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6167066" y="1473895"/>
            <a:ext cx="0" cy="21240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098951" y="1473895"/>
            <a:ext cx="0" cy="21240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167517" y="3907429"/>
            <a:ext cx="0" cy="21240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099402" y="3907429"/>
            <a:ext cx="0" cy="21240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 bwMode="auto">
          <a:xfrm>
            <a:off x="6079312" y="1452764"/>
            <a:ext cx="170962" cy="170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9011196" y="1452764"/>
            <a:ext cx="170962" cy="170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9014572" y="3821949"/>
            <a:ext cx="170962" cy="170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6074991" y="3827391"/>
            <a:ext cx="170962" cy="170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7" name="U-Turn Arrow 33"/>
          <p:cNvSpPr/>
          <p:nvPr/>
        </p:nvSpPr>
        <p:spPr bwMode="auto">
          <a:xfrm rot="5400000">
            <a:off x="11055481" y="3216105"/>
            <a:ext cx="824266" cy="1109551"/>
          </a:xfrm>
          <a:prstGeom prst="uturnArrow">
            <a:avLst>
              <a:gd name="adj1" fmla="val 25000"/>
              <a:gd name="adj2" fmla="val 7699"/>
              <a:gd name="adj3" fmla="val 16685"/>
              <a:gd name="adj4" fmla="val 28649"/>
              <a:gd name="adj5" fmla="val 46111"/>
            </a:avLst>
          </a:prstGeom>
          <a:solidFill>
            <a:srgbClr val="7F7F7F">
              <a:alpha val="30196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12022271" y="1511895"/>
            <a:ext cx="0" cy="21240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11937441" y="1426415"/>
            <a:ext cx="170962" cy="170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12049318" y="3907429"/>
            <a:ext cx="0" cy="21240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 bwMode="auto">
          <a:xfrm>
            <a:off x="11964488" y="3821949"/>
            <a:ext cx="170962" cy="170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90069" y="6463094"/>
            <a:ext cx="8245607" cy="340519"/>
          </a:xfrm>
          <a:prstGeom prst="round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COVIDON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13" name="U-Turn Arrow 33"/>
          <p:cNvSpPr/>
          <p:nvPr/>
        </p:nvSpPr>
        <p:spPr bwMode="auto">
          <a:xfrm rot="16200000" flipH="1">
            <a:off x="2951633" y="5491675"/>
            <a:ext cx="732034" cy="1999744"/>
          </a:xfrm>
          <a:prstGeom prst="uturnArrow">
            <a:avLst>
              <a:gd name="adj1" fmla="val 25000"/>
              <a:gd name="adj2" fmla="val 25000"/>
              <a:gd name="adj3" fmla="val 15880"/>
              <a:gd name="adj4" fmla="val 28649"/>
              <a:gd name="adj5" fmla="val 75000"/>
            </a:avLst>
          </a:prstGeom>
          <a:solidFill>
            <a:srgbClr val="7F7F7F">
              <a:alpha val="30196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6052" y="2662934"/>
            <a:ext cx="2287194" cy="5539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–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cases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Information from all over the world with interactive visuals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19162" y="2737589"/>
            <a:ext cx="2287194" cy="5539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About Corona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 its symptoms and methods to prevent it.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36352" y="2773991"/>
            <a:ext cx="2287194" cy="3693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–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related to Covid from all over the world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36352" y="5292880"/>
            <a:ext cx="2287194" cy="7386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Vaccine information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related to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with all the vaccines            available for each country with interactive visuals.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08392" y="5292698"/>
            <a:ext cx="2287194" cy="5539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–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Covid Prediction System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check if a person might be covid positive or not.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26052" y="5384798"/>
            <a:ext cx="2287194" cy="5539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–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Mask detection system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check if a person is masked or not.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41" name="Text Placeholder 13"/>
          <p:cNvSpPr txBox="1"/>
          <p:nvPr/>
        </p:nvSpPr>
        <p:spPr>
          <a:xfrm>
            <a:off x="55269" y="2809137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03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269" y="3217100"/>
            <a:ext cx="2095818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What we have created for this mvp</a:t>
            </a:r>
            <a:endParaRPr lang="en-US" sz="1200" b="1" cap="all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13"/>
          <p:cNvSpPr txBox="1"/>
          <p:nvPr/>
        </p:nvSpPr>
        <p:spPr>
          <a:xfrm>
            <a:off x="55269" y="4828130"/>
            <a:ext cx="663905" cy="297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5400" b="0" i="0" u="none" strike="noStrike" cap="none" spc="0" normalizeH="0" baseline="0">
                <a:ln>
                  <a:noFill/>
                </a:ln>
                <a:solidFill>
                  <a:srgbClr val="D07C00"/>
                </a:solidFill>
                <a:effectLst/>
                <a:uLnTx/>
                <a:uFillTx/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8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14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600" indent="-215900" fontAlgn="base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53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6pPr>
            <a:lvl7pPr marL="39604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7pPr>
            <a:lvl8pPr marL="4570095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8pPr>
            <a:lvl9pPr marL="5179060" indent="-304800" defTabSz="1218565">
              <a:spcBef>
                <a:spcPct val="20000"/>
              </a:spcBef>
              <a:buFont typeface="Arial" panose="020B0604020202020204" pitchFamily="34" charset="0"/>
              <a:buChar char="•"/>
              <a:defRPr sz="2700"/>
            </a:lvl9pPr>
          </a:lstStyle>
          <a:p>
            <a:r>
              <a:rPr lang="en-US" sz="2400" dirty="0">
                <a:solidFill>
                  <a:srgbClr val="0070C0">
                    <a:alpha val="10000"/>
                  </a:srgbClr>
                </a:solidFill>
              </a:rPr>
              <a:t>04</a:t>
            </a:r>
            <a:endParaRPr lang="en-US" sz="2400" dirty="0">
              <a:solidFill>
                <a:srgbClr val="0070C0">
                  <a:alpha val="10000"/>
                </a:srgb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6541" y="3648592"/>
            <a:ext cx="198454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cap="all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Data sources,</a:t>
            </a:r>
            <a:endParaRPr lang="en-US" sz="1100" b="1" cap="all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1100" b="1" cap="all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Analytical modules,</a:t>
            </a:r>
            <a:endParaRPr lang="en-US" sz="1100" b="1" cap="all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1100" b="1" cap="all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Output,</a:t>
            </a:r>
            <a:endParaRPr lang="en-US" sz="1100" b="1" cap="all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1100" b="1" cap="all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APPLICATION WIREFRAMES</a:t>
            </a:r>
            <a:endParaRPr lang="en-US" sz="1100" b="1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US" sz="1100" b="1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269" y="5293333"/>
            <a:ext cx="2095818" cy="502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cap="all" dirty="0">
                <a:solidFill>
                  <a:srgbClr val="0070C0">
                    <a:alpha val="1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next</a:t>
            </a:r>
            <a:endParaRPr lang="en-US" sz="1200" b="1" cap="all" dirty="0">
              <a:solidFill>
                <a:srgbClr val="0070C0">
                  <a:alpha val="10000"/>
                </a:srgb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lide Zoom 4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11" y="1542777"/>
            <a:ext cx="1511894" cy="85044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8" name="Slide Zoom 7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77" y="1530854"/>
            <a:ext cx="1511894" cy="85044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2" name="Slide Zoom 11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641" y="1582794"/>
            <a:ext cx="1511894" cy="85044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6" name="Slide Zoom 15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921" y="4191106"/>
            <a:ext cx="1511894" cy="85044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8" name="Slide Zoom 1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037" y="4186475"/>
            <a:ext cx="1511894" cy="85044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0" name="Slide Zoom 19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5310" y="4191106"/>
            <a:ext cx="1511894" cy="85044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1" descr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5477" y="929261"/>
            <a:ext cx="7041027" cy="22581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0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dirty="0"/>
              <a:t>WHAT NEXT</a:t>
            </a:r>
            <a:endParaRPr dirty="0"/>
          </a:p>
        </p:txBody>
      </p:sp>
      <p:sp>
        <p:nvSpPr>
          <p:cNvPr id="391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sp>
        <p:nvSpPr>
          <p:cNvPr id="392" name="Content Placeholder 2"/>
          <p:cNvSpPr/>
          <p:nvPr/>
        </p:nvSpPr>
        <p:spPr>
          <a:xfrm>
            <a:off x="0" y="944989"/>
            <a:ext cx="2135847" cy="591301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>
            <a:pPr defTabSz="913765">
              <a:spcBef>
                <a:spcPts val="400"/>
              </a:spcBef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sp>
        <p:nvSpPr>
          <p:cNvPr id="393" name="Text Placeholder 13"/>
          <p:cNvSpPr txBox="1"/>
          <p:nvPr/>
        </p:nvSpPr>
        <p:spPr>
          <a:xfrm>
            <a:off x="55267" y="1168789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01</a:t>
            </a:r>
          </a:p>
        </p:txBody>
      </p:sp>
      <p:sp>
        <p:nvSpPr>
          <p:cNvPr id="394" name="TextBox 15"/>
          <p:cNvSpPr txBox="1"/>
          <p:nvPr/>
        </p:nvSpPr>
        <p:spPr>
          <a:xfrm>
            <a:off x="55269" y="1576752"/>
            <a:ext cx="1984545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are trying to do here</a:t>
            </a:r>
          </a:p>
        </p:txBody>
      </p:sp>
      <p:sp>
        <p:nvSpPr>
          <p:cNvPr id="395" name="Text Placeholder 13"/>
          <p:cNvSpPr txBox="1"/>
          <p:nvPr/>
        </p:nvSpPr>
        <p:spPr>
          <a:xfrm>
            <a:off x="55267" y="2078758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02</a:t>
            </a:r>
          </a:p>
        </p:txBody>
      </p:sp>
      <p:sp>
        <p:nvSpPr>
          <p:cNvPr id="396" name="TextBox 26"/>
          <p:cNvSpPr txBox="1"/>
          <p:nvPr/>
        </p:nvSpPr>
        <p:spPr>
          <a:xfrm>
            <a:off x="55269" y="2486722"/>
            <a:ext cx="1984545" cy="215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How would it work</a:t>
            </a:r>
          </a:p>
        </p:txBody>
      </p:sp>
      <p:sp>
        <p:nvSpPr>
          <p:cNvPr id="397" name="Text Placeholder 13"/>
          <p:cNvSpPr txBox="1"/>
          <p:nvPr/>
        </p:nvSpPr>
        <p:spPr>
          <a:xfrm>
            <a:off x="55267" y="2824377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03</a:t>
            </a:r>
          </a:p>
        </p:txBody>
      </p:sp>
      <p:sp>
        <p:nvSpPr>
          <p:cNvPr id="398" name="TextBox 28"/>
          <p:cNvSpPr txBox="1"/>
          <p:nvPr/>
        </p:nvSpPr>
        <p:spPr>
          <a:xfrm>
            <a:off x="55268" y="3232338"/>
            <a:ext cx="2095819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solidFill>
                  <a:srgbClr val="0070C0">
                    <a:alpha val="10000"/>
                  </a:srgb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we have created for this mvp</a:t>
            </a:r>
          </a:p>
        </p:txBody>
      </p:sp>
      <p:sp>
        <p:nvSpPr>
          <p:cNvPr id="399" name="Text Placeholder 13"/>
          <p:cNvSpPr txBox="1"/>
          <p:nvPr/>
        </p:nvSpPr>
        <p:spPr>
          <a:xfrm>
            <a:off x="55267" y="3734346"/>
            <a:ext cx="663909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240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04</a:t>
            </a:r>
          </a:p>
        </p:txBody>
      </p:sp>
      <p:sp>
        <p:nvSpPr>
          <p:cNvPr id="400" name="TextBox 30"/>
          <p:cNvSpPr txBox="1"/>
          <p:nvPr/>
        </p:nvSpPr>
        <p:spPr>
          <a:xfrm>
            <a:off x="55268" y="4142309"/>
            <a:ext cx="2095819" cy="215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200" cap="all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What next</a:t>
            </a:r>
          </a:p>
        </p:txBody>
      </p:sp>
      <p:sp>
        <p:nvSpPr>
          <p:cNvPr id="401" name="Rectangle 31"/>
          <p:cNvSpPr txBox="1"/>
          <p:nvPr/>
        </p:nvSpPr>
        <p:spPr>
          <a:xfrm>
            <a:off x="212261" y="4395352"/>
            <a:ext cx="1893105" cy="6629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 cap="all">
                <a:solidFill>
                  <a:srgbClr val="FFC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rPr dirty="0"/>
              <a:t>Exploring the possible areas of enhancement</a:t>
            </a:r>
            <a:endParaRPr dirty="0"/>
          </a:p>
        </p:txBody>
      </p:sp>
      <p:sp>
        <p:nvSpPr>
          <p:cNvPr id="402" name="TextBox 32"/>
          <p:cNvSpPr txBox="1"/>
          <p:nvPr/>
        </p:nvSpPr>
        <p:spPr>
          <a:xfrm>
            <a:off x="2053189" y="3237263"/>
            <a:ext cx="2219608" cy="450893"/>
          </a:xfrm>
          <a:prstGeom prst="rect">
            <a:avLst/>
          </a:prstGeom>
          <a:ln w="12700">
            <a:miter lim="400000"/>
          </a:ln>
        </p:spPr>
        <p:txBody>
          <a:bodyPr lIns="36576" tIns="36576" rIns="36576" bIns="36576">
            <a:spAutoFit/>
          </a:bodyPr>
          <a:lstStyle>
            <a:lvl1pPr>
              <a:spcBef>
                <a:spcPts val="300"/>
              </a:spcBef>
              <a:defRPr sz="1400" cap="all">
                <a:solidFill>
                  <a:srgbClr val="FFC000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technical </a:t>
            </a:r>
            <a:endParaRPr lang="en-IN"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ENHANCEMENTS</a:t>
            </a:r>
            <a:endParaRPr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403" name="TextBox 33"/>
          <p:cNvSpPr txBox="1"/>
          <p:nvPr/>
        </p:nvSpPr>
        <p:spPr>
          <a:xfrm>
            <a:off x="2219624" y="3901495"/>
            <a:ext cx="2146457" cy="19090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Display Enhancement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: Our app </a:t>
            </a:r>
            <a:r>
              <a:rPr lang="en-U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displays perfectly on desktop computers</a:t>
            </a:r>
            <a:r>
              <a: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 not on mobiles. Would like to enhance it in future.</a:t>
            </a:r>
            <a:endParaRPr lang="en-IN" sz="1050" dirty="0">
              <a:solidFill>
                <a:srgbClr val="19BB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use </a:t>
            </a:r>
            <a:r>
              <a: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services </a:t>
            </a:r>
            <a:r>
              <a: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developing and deploying deep learning models for better performance and data security</a:t>
            </a:r>
            <a:endParaRPr lang="en-IN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TextBox 36"/>
          <p:cNvSpPr txBox="1"/>
          <p:nvPr/>
        </p:nvSpPr>
        <p:spPr>
          <a:xfrm>
            <a:off x="4371048" y="3237263"/>
            <a:ext cx="2726978" cy="450893"/>
          </a:xfrm>
          <a:prstGeom prst="rect">
            <a:avLst/>
          </a:prstGeom>
          <a:ln w="12700">
            <a:miter lim="400000"/>
          </a:ln>
        </p:spPr>
        <p:txBody>
          <a:bodyPr lIns="36576" tIns="36576" rIns="36576" bIns="36576">
            <a:spAutoFit/>
          </a:bodyPr>
          <a:lstStyle>
            <a:lvl1pPr>
              <a:spcBef>
                <a:spcPts val="300"/>
              </a:spcBef>
              <a:defRPr sz="1400" cap="all">
                <a:solidFill>
                  <a:srgbClr val="FFC000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Analytical </a:t>
            </a:r>
            <a:endParaRPr lang="en-IN"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enhancements</a:t>
            </a:r>
            <a:endParaRPr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407" name="TextBox 38"/>
          <p:cNvSpPr txBox="1"/>
          <p:nvPr/>
        </p:nvSpPr>
        <p:spPr>
          <a:xfrm>
            <a:off x="9147476" y="3246287"/>
            <a:ext cx="3034521" cy="450893"/>
          </a:xfrm>
          <a:prstGeom prst="rect">
            <a:avLst/>
          </a:prstGeom>
          <a:ln w="12700">
            <a:miter lim="400000"/>
          </a:ln>
        </p:spPr>
        <p:txBody>
          <a:bodyPr wrap="square" lIns="36576" tIns="36576" rIns="36576" bIns="36576">
            <a:spAutoFit/>
          </a:bodyPr>
          <a:lstStyle>
            <a:lvl1pPr>
              <a:spcBef>
                <a:spcPts val="300"/>
              </a:spcBef>
              <a:defRPr sz="1400" cap="all">
                <a:solidFill>
                  <a:srgbClr val="FFC000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COLLABORATION WITH key USERS</a:t>
            </a:r>
            <a:endParaRPr lang="en-US"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/</a:t>
            </a:r>
            <a:r>
              <a:rPr lang="en-US" sz="1100" dirty="0">
                <a:latin typeface="Arial Black" panose="020B0A04020102020204" pitchFamily="34" charset="0"/>
                <a:cs typeface="Calibri" panose="020F0502020204030204" pitchFamily="34" charset="0"/>
              </a:rPr>
              <a:t> </a:t>
            </a:r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integration</a:t>
            </a:r>
            <a:r>
              <a:rPr lang="en-US" sz="1100" dirty="0">
                <a:latin typeface="Arial Black" panose="020B0A04020102020204" pitchFamily="34" charset="0"/>
                <a:cs typeface="Calibri" panose="020F0502020204030204" pitchFamily="34" charset="0"/>
              </a:rPr>
              <a:t> p</a:t>
            </a:r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roposal</a:t>
            </a:r>
            <a:endParaRPr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408" name="TextBox 22"/>
          <p:cNvSpPr txBox="1"/>
          <p:nvPr/>
        </p:nvSpPr>
        <p:spPr>
          <a:xfrm>
            <a:off x="4631507" y="3900278"/>
            <a:ext cx="2146457" cy="23937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We can consider </a:t>
            </a:r>
            <a:r>
              <a:rPr sz="1050" b="1" dirty="0">
                <a:latin typeface="Arial" panose="020B0604020202020204" pitchFamily="34" charset="0"/>
                <a:cs typeface="Arial" panose="020B0604020202020204" pitchFamily="34" charset="0"/>
              </a:rPr>
              <a:t>more attributes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/ factors influencing infection</a:t>
            </a:r>
            <a:r>
              <a:rPr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for training our covid prediction system.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 For example , Age, population density etc.</a:t>
            </a:r>
            <a:endParaRPr lang="en-I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We  can use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transfer learning models 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for our mask detection system  like VGG19 and RESNET50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" name="TextBox 23"/>
          <p:cNvSpPr txBox="1"/>
          <p:nvPr/>
        </p:nvSpPr>
        <p:spPr>
          <a:xfrm>
            <a:off x="9292817" y="3883615"/>
            <a:ext cx="2534422" cy="263617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Our web app will help </a:t>
            </a:r>
            <a:r>
              <a:rPr sz="1050" b="1" dirty="0">
                <a:latin typeface="Arial" panose="020B0604020202020204" pitchFamily="34" charset="0"/>
                <a:cs typeface="Arial" panose="020B0604020202020204" pitchFamily="34" charset="0"/>
              </a:rPr>
              <a:t>common people 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to see news , vaccination and </a:t>
            </a:r>
            <a:r>
              <a:rPr sz="1050" dirty="0" err="1"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 daily cases details in a single app. 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sz="1050" dirty="0" err="1"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 Prediction System can be used by any </a:t>
            </a:r>
            <a:r>
              <a:rPr sz="1050" b="1" dirty="0">
                <a:latin typeface="Arial" panose="020B0604020202020204" pitchFamily="34" charset="0"/>
                <a:cs typeface="Arial" panose="020B0604020202020204" pitchFamily="34" charset="0"/>
              </a:rPr>
              <a:t>government hospitals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 to help patients to check if a person should do a </a:t>
            </a:r>
            <a:r>
              <a:rPr sz="1050" dirty="0" err="1"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 test or not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solidFill>
                  <a:srgbClr val="20212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Our face mask detector can be very effectively used at </a:t>
            </a:r>
            <a:r>
              <a:rPr sz="1050" b="1" dirty="0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and other public  places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 mainly for </a:t>
            </a:r>
            <a:r>
              <a:rPr sz="1050" b="1" dirty="0">
                <a:latin typeface="Arial" panose="020B0604020202020204" pitchFamily="34" charset="0"/>
                <a:cs typeface="Arial" panose="020B0604020202020204" pitchFamily="34" charset="0"/>
              </a:rPr>
              <a:t>entrance flow management and monitoring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36"/>
          <p:cNvSpPr txBox="1"/>
          <p:nvPr/>
        </p:nvSpPr>
        <p:spPr>
          <a:xfrm>
            <a:off x="6608194" y="3241775"/>
            <a:ext cx="2726978" cy="450893"/>
          </a:xfrm>
          <a:prstGeom prst="rect">
            <a:avLst/>
          </a:prstGeom>
          <a:ln w="12700">
            <a:miter lim="400000"/>
          </a:ln>
        </p:spPr>
        <p:txBody>
          <a:bodyPr lIns="36576" tIns="36576" rIns="36576" bIns="36576">
            <a:spAutoFit/>
          </a:bodyPr>
          <a:lstStyle>
            <a:lvl1pPr>
              <a:spcBef>
                <a:spcPts val="300"/>
              </a:spcBef>
              <a:defRPr sz="1400" cap="all">
                <a:solidFill>
                  <a:srgbClr val="FFC000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algn="ctr"/>
            <a:r>
              <a:rPr lang="en-IN" sz="1100" dirty="0">
                <a:latin typeface="Arial Black" panose="020B0A04020102020204" pitchFamily="34" charset="0"/>
                <a:cs typeface="Calibri" panose="020F0502020204030204" pitchFamily="34" charset="0"/>
              </a:rPr>
              <a:t>FUNCTIONAL</a:t>
            </a:r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 </a:t>
            </a:r>
            <a:endParaRPr lang="en-IN"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  <a:p>
            <a:pPr algn="ctr"/>
            <a:r>
              <a:rPr sz="1100" dirty="0">
                <a:latin typeface="Arial Black" panose="020B0A04020102020204" pitchFamily="34" charset="0"/>
                <a:cs typeface="Calibri" panose="020F0502020204030204" pitchFamily="34" charset="0"/>
              </a:rPr>
              <a:t>enhancements</a:t>
            </a:r>
            <a:endParaRPr sz="1100" dirty="0"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6948900" y="3900278"/>
            <a:ext cx="2146457" cy="21514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While providing the new update – additional capability in terms of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country- based filter. 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 can add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popularity-based news recommender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 for better quality content.</a:t>
            </a:r>
            <a:r>
              <a:rPr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/>
              <a:buChar char="•"/>
              <a:defRPr sz="9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Capability to 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forecast covid cases for the upcoming days/ waves by </a:t>
            </a:r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country/ region/ area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498233" y="3868945"/>
            <a:ext cx="0" cy="173736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6901567" y="3868945"/>
            <a:ext cx="0" cy="173736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200287" y="3868945"/>
            <a:ext cx="0" cy="173736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0"/>
          <p:cNvSpPr txBox="1">
            <a:spLocks noGrp="1"/>
          </p:cNvSpPr>
          <p:nvPr>
            <p:ph type="title"/>
          </p:nvPr>
        </p:nvSpPr>
        <p:spPr>
          <a:xfrm>
            <a:off x="681990" y="2101650"/>
            <a:ext cx="8656320" cy="2826150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dirty="0">
                <a:latin typeface="Arial Black" panose="020B0A04020102020204" pitchFamily="34" charset="0"/>
              </a:rPr>
              <a:t>THANK YOU</a:t>
            </a:r>
            <a:endParaRPr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3"/>
          <p:cNvSpPr txBox="1">
            <a:spLocks noGrp="1"/>
          </p:cNvSpPr>
          <p:nvPr>
            <p:ph type="title" idx="4294967295"/>
          </p:nvPr>
        </p:nvSpPr>
        <p:spPr>
          <a:xfrm>
            <a:off x="340960" y="342683"/>
            <a:ext cx="10972801" cy="590553"/>
          </a:xfrm>
          <a:prstGeom prst="rect">
            <a:avLst/>
          </a:prstGeom>
        </p:spPr>
        <p:txBody>
          <a:bodyPr/>
          <a:lstStyle>
            <a:lvl1pPr defTabSz="895985">
              <a:defRPr sz="2700">
                <a:solidFill>
                  <a:schemeClr val="accent4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</a:lstStyle>
          <a:p>
            <a:r>
              <a:t>WORKING PROTOTYPE AND GitHub REPO</a:t>
            </a:r>
          </a:p>
        </p:txBody>
      </p:sp>
      <p:sp>
        <p:nvSpPr>
          <p:cNvPr id="414" name="Straight Connector 2"/>
          <p:cNvSpPr/>
          <p:nvPr/>
        </p:nvSpPr>
        <p:spPr>
          <a:xfrm>
            <a:off x="482361" y="952107"/>
            <a:ext cx="11141398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txBody>
          <a:bodyPr lIns="45718" tIns="45718" rIns="45718" bIns="45718"/>
          <a:lstStyle/>
          <a:p/>
        </p:txBody>
      </p:sp>
      <p:sp>
        <p:nvSpPr>
          <p:cNvPr id="415" name="Content Placeholder 2"/>
          <p:cNvSpPr txBox="1"/>
          <p:nvPr/>
        </p:nvSpPr>
        <p:spPr>
          <a:xfrm>
            <a:off x="482360" y="1210279"/>
            <a:ext cx="10976294" cy="31167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defTabSz="914400">
              <a:spcBef>
                <a:spcPts val="400"/>
              </a:spcBef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  <a:p>
            <a:pPr defTabSz="914400">
              <a:spcBef>
                <a:spcPts val="400"/>
              </a:spcBef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  <a:p>
            <a:pPr marL="356870" indent="-356870" defTabSz="914400">
              <a:spcBef>
                <a:spcPts val="400"/>
              </a:spcBef>
              <a:buClr>
                <a:srgbClr val="FFE600"/>
              </a:buClr>
              <a:buSzPct val="70000"/>
              <a:buFont typeface="Arial" panose="020B0604020202020204"/>
              <a:buChar char="►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Github Web App Code 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https://github.com/23subbhashit/COVIDON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defTabSz="914400">
              <a:spcBef>
                <a:spcPts val="400"/>
              </a:spcBef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56870" indent="-356870" defTabSz="914400">
              <a:spcBef>
                <a:spcPts val="400"/>
              </a:spcBef>
              <a:buClr>
                <a:srgbClr val="FFE600"/>
              </a:buClr>
              <a:buSzPct val="70000"/>
              <a:buFont typeface="Arial" panose="020B0604020202020204"/>
              <a:buChar char="►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Github Covid Prediction Code 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https://github.com/23subbhashit/CovidSymtopmPrediction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56870" indent="-356870" defTabSz="914400">
              <a:spcBef>
                <a:spcPts val="400"/>
              </a:spcBef>
              <a:buClr>
                <a:srgbClr val="FFE600"/>
              </a:buClr>
              <a:buSzPct val="70000"/>
              <a:buFont typeface="Arial" panose="020B0604020202020204"/>
              <a:buChar char="►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56870" indent="-356870" defTabSz="914400">
              <a:spcBef>
                <a:spcPts val="400"/>
              </a:spcBef>
              <a:buClr>
                <a:srgbClr val="FFE600"/>
              </a:buClr>
              <a:buSzPct val="70000"/>
              <a:buFont typeface="Arial" panose="020B0604020202020204"/>
              <a:buChar char="►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Github Mask Detection Code 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https://github.com/shreeratn/Mask-detection-COVID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56870" indent="-356870" defTabSz="914400">
              <a:spcBef>
                <a:spcPts val="400"/>
              </a:spcBef>
              <a:buClr>
                <a:srgbClr val="FFE600"/>
              </a:buClr>
              <a:buSzPct val="70000"/>
              <a:buFont typeface="Arial" panose="020B0604020202020204"/>
              <a:buChar char="►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356870" indent="-356870" defTabSz="914400">
              <a:spcBef>
                <a:spcPts val="400"/>
              </a:spcBef>
              <a:buClr>
                <a:srgbClr val="FFE600"/>
              </a:buClr>
              <a:buSzPct val="70000"/>
              <a:buFont typeface="Arial" panose="020B0604020202020204"/>
              <a:buChar char="►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Video Link 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https://youtu.be/THcX6KlJsl8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5651</Words>
  <Application>WPS Presentation</Application>
  <PresentationFormat>Widescreen</PresentationFormat>
  <Paragraphs>433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SimSun</vt:lpstr>
      <vt:lpstr>Wingdings</vt:lpstr>
      <vt:lpstr>Helvetica</vt:lpstr>
      <vt:lpstr>Calibri</vt:lpstr>
      <vt:lpstr>Calibri Light</vt:lpstr>
      <vt:lpstr>Arial</vt:lpstr>
      <vt:lpstr>Arial Black</vt:lpstr>
      <vt:lpstr>Arial Black</vt:lpstr>
      <vt:lpstr>EYInterstate Light</vt:lpstr>
      <vt:lpstr>Yu Gothic UI</vt:lpstr>
      <vt:lpstr>Roboto</vt:lpstr>
      <vt:lpstr>Verdana</vt:lpstr>
      <vt:lpstr>Calibri</vt:lpstr>
      <vt:lpstr>Microsoft YaHei</vt:lpstr>
      <vt:lpstr>Arial Unicode MS</vt:lpstr>
      <vt:lpstr>Times New Roman</vt:lpstr>
      <vt:lpstr>Office Theme</vt:lpstr>
      <vt:lpstr>ABOUT THE TEAM</vt:lpstr>
      <vt:lpstr>WHAT DO WE HAVE FOR YOU TODAY</vt:lpstr>
      <vt:lpstr>WHAT WE ARE TRYING TO DO HERE</vt:lpstr>
      <vt:lpstr>HOW WOULD IT WORK</vt:lpstr>
      <vt:lpstr>WHAT WE HAVE CREATED FOR THIS MVP</vt:lpstr>
      <vt:lpstr>APPLICATION WIREFRAMES</vt:lpstr>
      <vt:lpstr>WHAT NEXT</vt:lpstr>
      <vt:lpstr>THANK YOU</vt:lpstr>
      <vt:lpstr>WORKING PROTOTYPE AND GitHub REPO</vt:lpstr>
      <vt:lpstr>EXISTING APPS VS OUR PRODUCT</vt:lpstr>
      <vt:lpstr>CORRELATION MATRIX (COVID PREDICTION)</vt:lpstr>
      <vt:lpstr>DATA INFORMATION (NEWS API)</vt:lpstr>
      <vt:lpstr>TAB 1 (COVID OVERVIEW)</vt:lpstr>
      <vt:lpstr>TAB 2 (ABOUT)</vt:lpstr>
      <vt:lpstr>TAB 3 (NEWS PORTAL)</vt:lpstr>
      <vt:lpstr>TAB 4 (VACCINATION DETAILS)</vt:lpstr>
      <vt:lpstr>TAB 5 (COVID PREDICTION SYSTEM)</vt:lpstr>
      <vt:lpstr>TAB 6 (MASK DETECTION SYSTEM)</vt:lpstr>
      <vt:lpstr>COVID PREDICTION CODE</vt:lpstr>
      <vt:lpstr>NEWS API FETCHING</vt:lpstr>
      <vt:lpstr>NEWS API FETCHING (OUTPUT)</vt:lpstr>
      <vt:lpstr>COVID PREDICTION CODE (OUTPUT)</vt:lpstr>
      <vt:lpstr>COVID MASK PICTURE (INPUT)</vt:lpstr>
      <vt:lpstr>COVID MASK GRAPH (TRAINING)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Khurana, Namita</dc:creator>
  <cp:lastModifiedBy>Lenovo</cp:lastModifiedBy>
  <cp:revision>118</cp:revision>
  <dcterms:created xsi:type="dcterms:W3CDTF">2021-07-22T11:28:00Z</dcterms:created>
  <dcterms:modified xsi:type="dcterms:W3CDTF">2022-05-07T06:33:13Z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3C0B94685ECD4C66BED10D0431080641</vt:lpwstr>
  </property>
</Properties>
</file>